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 id="2147483648" r:id="rId2"/>
  </p:sldMasterIdLst>
  <p:notesMasterIdLst>
    <p:notesMasterId r:id="rId57"/>
  </p:notesMasterIdLst>
  <p:sldIdLst>
    <p:sldId id="257" r:id="rId3"/>
    <p:sldId id="266" r:id="rId4"/>
    <p:sldId id="271" r:id="rId5"/>
    <p:sldId id="267" r:id="rId6"/>
    <p:sldId id="272" r:id="rId7"/>
    <p:sldId id="262" r:id="rId8"/>
    <p:sldId id="273" r:id="rId9"/>
    <p:sldId id="274" r:id="rId10"/>
    <p:sldId id="275" r:id="rId11"/>
    <p:sldId id="276" r:id="rId12"/>
    <p:sldId id="277" r:id="rId13"/>
    <p:sldId id="278" r:id="rId14"/>
    <p:sldId id="279" r:id="rId15"/>
    <p:sldId id="280" r:id="rId16"/>
    <p:sldId id="281" r:id="rId17"/>
    <p:sldId id="283" r:id="rId18"/>
    <p:sldId id="284" r:id="rId19"/>
    <p:sldId id="285" r:id="rId20"/>
    <p:sldId id="288" r:id="rId21"/>
    <p:sldId id="287" r:id="rId22"/>
    <p:sldId id="289" r:id="rId23"/>
    <p:sldId id="294" r:id="rId24"/>
    <p:sldId id="292" r:id="rId25"/>
    <p:sldId id="295" r:id="rId26"/>
    <p:sldId id="296" r:id="rId27"/>
    <p:sldId id="298" r:id="rId28"/>
    <p:sldId id="300" r:id="rId29"/>
    <p:sldId id="299" r:id="rId30"/>
    <p:sldId id="293" r:id="rId31"/>
    <p:sldId id="301" r:id="rId32"/>
    <p:sldId id="302" r:id="rId33"/>
    <p:sldId id="303" r:id="rId34"/>
    <p:sldId id="304" r:id="rId35"/>
    <p:sldId id="305" r:id="rId36"/>
    <p:sldId id="306" r:id="rId37"/>
    <p:sldId id="308" r:id="rId38"/>
    <p:sldId id="307" r:id="rId39"/>
    <p:sldId id="309" r:id="rId40"/>
    <p:sldId id="310" r:id="rId41"/>
    <p:sldId id="311" r:id="rId42"/>
    <p:sldId id="312" r:id="rId43"/>
    <p:sldId id="313" r:id="rId44"/>
    <p:sldId id="314" r:id="rId45"/>
    <p:sldId id="315" r:id="rId46"/>
    <p:sldId id="316" r:id="rId47"/>
    <p:sldId id="318" r:id="rId48"/>
    <p:sldId id="317" r:id="rId49"/>
    <p:sldId id="321" r:id="rId50"/>
    <p:sldId id="319" r:id="rId51"/>
    <p:sldId id="320" r:id="rId52"/>
    <p:sldId id="322" r:id="rId53"/>
    <p:sldId id="323" r:id="rId54"/>
    <p:sldId id="324" r:id="rId55"/>
    <p:sldId id="270" r:id="rId5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83" userDrawn="1">
          <p15:clr>
            <a:srgbClr val="A4A3A4"/>
          </p15:clr>
        </p15:guide>
        <p15:guide id="2"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yan Dhull" initials="AD" lastIdx="1" clrIdx="0">
    <p:extLst>
      <p:ext uri="{19B8F6BF-5375-455C-9EA6-DF929625EA0E}">
        <p15:presenceInfo xmlns:p15="http://schemas.microsoft.com/office/powerpoint/2012/main" userId="55f06f723cc757e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7B479-4B52-4FF4-A45C-8B03CDD5322C}" v="1" dt="2022-11-12T19:16:42.198"/>
    <p1510:client id="{31C0B744-3982-4A7F-B344-3A851940CFFA}" v="138" dt="2022-11-11T07:38:16.328"/>
    <p1510:client id="{3ECB85BD-5099-4408-B310-F95EC1EA57D1}" v="12" dt="2022-11-11T06:41:30.639"/>
    <p1510:client id="{509DCB54-AEA1-4423-94FA-8FDE9D6A3C10}" v="888" dt="2022-11-11T16:37:47.985"/>
    <p1510:client id="{5326F854-9A03-4A8F-BA67-FC8D368F61A8}" v="1235" dt="2022-11-14T07:16:24.227"/>
    <p1510:client id="{8104D216-4B82-478D-9133-B4C4E07260A0}" v="1033" dt="2022-11-14T07:29:20.036"/>
    <p1510:client id="{82D0E2E2-B5EE-48EC-888B-B4242DE3E7E8}" v="316" dt="2022-11-11T17:11:10.891"/>
    <p1510:client id="{90CEE519-E023-40EB-AF73-BAC9B124832B}" v="154" dt="2022-11-11T07:50:19.824"/>
    <p1510:client id="{A2BA5E7B-80D0-4257-9176-F6FFA8DE58A1}" v="726" dt="2022-11-11T17:25:57.970"/>
    <p1510:client id="{B3A8A63F-8E64-43D9-B66B-F3629A82D6A1}" v="437" dt="2022-11-11T16:27:40.136"/>
    <p1510:client id="{C4A68958-8E41-4292-9C9B-E28FAEAACD3D}" v="662" dt="2022-11-11T05:08:53.967"/>
    <p1510:client id="{CADC6F7C-50A7-4723-B154-C010B57B96A6}" v="19" dt="2022-11-11T06:44:01.453"/>
    <p1510:client id="{F129F4B6-929F-44EA-BFB9-080DC42DC652}" v="20" dt="2022-11-12T19:31:33.63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583"/>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3321CD3F-947C-4D3F-B317-0890D9AC6A03}" type="datetimeFigureOut">
              <a:rPr lang="en-IN" smtClean="0"/>
              <a:t>13-11-2022</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5B85D553-AB18-48A8-A8E9-C47B47A3E3BB}" type="slidenum">
              <a:rPr lang="en-IN" smtClean="0"/>
              <a:t>‹#›</a:t>
            </a:fld>
            <a:endParaRPr lang="en-IN"/>
          </a:p>
        </p:txBody>
      </p:sp>
    </p:spTree>
    <p:extLst>
      <p:ext uri="{BB962C8B-B14F-4D97-AF65-F5344CB8AC3E}">
        <p14:creationId xmlns:p14="http://schemas.microsoft.com/office/powerpoint/2010/main" val="334581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57900" y="1285875"/>
            <a:ext cx="6172200" cy="3471863"/>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B85D553-AB18-48A8-A8E9-C47B47A3E3BB}" type="slidenum">
              <a:rPr lang="en-IN" smtClean="0"/>
              <a:t>2</a:t>
            </a:fld>
            <a:endParaRPr lang="en-IN"/>
          </a:p>
        </p:txBody>
      </p:sp>
    </p:spTree>
    <p:extLst>
      <p:ext uri="{BB962C8B-B14F-4D97-AF65-F5344CB8AC3E}">
        <p14:creationId xmlns:p14="http://schemas.microsoft.com/office/powerpoint/2010/main" val="4245782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EB272E-9684-2849-BEE8-CDF47CA79D95}" type="slidenum">
              <a:rPr lang="en-US" smtClean="0"/>
              <a:t>20</a:t>
            </a:fld>
            <a:endParaRPr lang="en-US"/>
          </a:p>
        </p:txBody>
      </p:sp>
    </p:spTree>
    <p:extLst>
      <p:ext uri="{BB962C8B-B14F-4D97-AF65-F5344CB8AC3E}">
        <p14:creationId xmlns:p14="http://schemas.microsoft.com/office/powerpoint/2010/main" val="4114238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EBDAB-25FA-D0EE-D5FA-83F52D98B694}"/>
              </a:ext>
            </a:extLst>
          </p:cNvPr>
          <p:cNvSpPr>
            <a:spLocks noGrp="1"/>
          </p:cNvSpPr>
          <p:nvPr>
            <p:ph type="title"/>
          </p:nvPr>
        </p:nvSpPr>
        <p:spPr>
          <a:xfrm>
            <a:off x="1259682" y="547688"/>
            <a:ext cx="15773400" cy="1988345"/>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2EE102-DC3D-6649-73EE-EC4F414CBE4B}"/>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a:extLst>
              <a:ext uri="{FF2B5EF4-FFF2-40B4-BE49-F238E27FC236}">
                <a16:creationId xmlns:a16="http://schemas.microsoft.com/office/drawing/2014/main" id="{45381055-D4E5-D994-DDAA-62258DC6F37D}"/>
              </a:ext>
            </a:extLst>
          </p:cNvPr>
          <p:cNvSpPr>
            <a:spLocks noGrp="1"/>
          </p:cNvSpPr>
          <p:nvPr>
            <p:ph sz="half" idx="2"/>
          </p:nvPr>
        </p:nvSpPr>
        <p:spPr>
          <a:xfrm>
            <a:off x="1259683" y="3757613"/>
            <a:ext cx="7736681"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A9175AA-B260-67FE-1247-9D3CD73D07F5}"/>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a:extLst>
              <a:ext uri="{FF2B5EF4-FFF2-40B4-BE49-F238E27FC236}">
                <a16:creationId xmlns:a16="http://schemas.microsoft.com/office/drawing/2014/main" id="{E0CB93F3-EE3C-B662-9A04-9E976E76B65C}"/>
              </a:ext>
            </a:extLst>
          </p:cNvPr>
          <p:cNvSpPr>
            <a:spLocks noGrp="1"/>
          </p:cNvSpPr>
          <p:nvPr>
            <p:ph sz="quarter" idx="4"/>
          </p:nvPr>
        </p:nvSpPr>
        <p:spPr>
          <a:xfrm>
            <a:off x="9258300" y="3757613"/>
            <a:ext cx="7774782"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321A3BE-C735-B980-2BF8-2B4CF6F21E0D}"/>
              </a:ext>
            </a:extLst>
          </p:cNvPr>
          <p:cNvSpPr>
            <a:spLocks noGrp="1"/>
          </p:cNvSpPr>
          <p:nvPr>
            <p:ph type="dt" sz="half" idx="10"/>
          </p:nvPr>
        </p:nvSpPr>
        <p:spPr/>
        <p:txBody>
          <a:bodyPr/>
          <a:lstStyle/>
          <a:p>
            <a:fld id="{A156EA28-93F3-B541-A3D9-0E5F13C71F48}" type="datetimeFigureOut">
              <a:rPr lang="en-US" smtClean="0"/>
              <a:t>11/13/2022</a:t>
            </a:fld>
            <a:endParaRPr lang="en-US"/>
          </a:p>
        </p:txBody>
      </p:sp>
      <p:sp>
        <p:nvSpPr>
          <p:cNvPr id="8" name="Footer Placeholder 7">
            <a:extLst>
              <a:ext uri="{FF2B5EF4-FFF2-40B4-BE49-F238E27FC236}">
                <a16:creationId xmlns:a16="http://schemas.microsoft.com/office/drawing/2014/main" id="{71408FEF-A4E0-DB42-EA61-DF520D5316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5D19F3-B3C1-94F4-6AD3-3A19F4CB9F17}"/>
              </a:ext>
            </a:extLst>
          </p:cNvPr>
          <p:cNvSpPr>
            <a:spLocks noGrp="1"/>
          </p:cNvSpPr>
          <p:nvPr>
            <p:ph type="sldNum" sz="quarter" idx="12"/>
          </p:nvPr>
        </p:nvSpPr>
        <p:spPr/>
        <p:txBody>
          <a:bodyPr/>
          <a:lstStyle/>
          <a:p>
            <a:fld id="{683D771D-E60A-1141-9A52-43813920D55F}" type="slidenum">
              <a:rPr lang="en-US" smtClean="0"/>
              <a:t>‹#›</a:t>
            </a:fld>
            <a:endParaRPr lang="en-US"/>
          </a:p>
        </p:txBody>
      </p:sp>
    </p:spTree>
    <p:extLst>
      <p:ext uri="{BB962C8B-B14F-4D97-AF65-F5344CB8AC3E}">
        <p14:creationId xmlns:p14="http://schemas.microsoft.com/office/powerpoint/2010/main" val="1228932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0D4C-2DD5-2C7E-5D6E-088E265FC62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C45E9D1-7F68-B2F7-130E-2B65077EC989}"/>
              </a:ext>
            </a:extLst>
          </p:cNvPr>
          <p:cNvSpPr>
            <a:spLocks noGrp="1"/>
          </p:cNvSpPr>
          <p:nvPr>
            <p:ph type="dt" sz="half" idx="10"/>
          </p:nvPr>
        </p:nvSpPr>
        <p:spPr/>
        <p:txBody>
          <a:bodyPr/>
          <a:lstStyle/>
          <a:p>
            <a:fld id="{A156EA28-93F3-B541-A3D9-0E5F13C71F48}" type="datetimeFigureOut">
              <a:rPr lang="en-US" smtClean="0"/>
              <a:t>11/13/2022</a:t>
            </a:fld>
            <a:endParaRPr lang="en-US"/>
          </a:p>
        </p:txBody>
      </p:sp>
      <p:sp>
        <p:nvSpPr>
          <p:cNvPr id="4" name="Footer Placeholder 3">
            <a:extLst>
              <a:ext uri="{FF2B5EF4-FFF2-40B4-BE49-F238E27FC236}">
                <a16:creationId xmlns:a16="http://schemas.microsoft.com/office/drawing/2014/main" id="{52B80B02-BB0D-A460-46ED-98F4F9558B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E47E45-9EA0-62BF-283F-36419C2F133B}"/>
              </a:ext>
            </a:extLst>
          </p:cNvPr>
          <p:cNvSpPr>
            <a:spLocks noGrp="1"/>
          </p:cNvSpPr>
          <p:nvPr>
            <p:ph type="sldNum" sz="quarter" idx="12"/>
          </p:nvPr>
        </p:nvSpPr>
        <p:spPr/>
        <p:txBody>
          <a:bodyPr/>
          <a:lstStyle/>
          <a:p>
            <a:fld id="{683D771D-E60A-1141-9A52-43813920D55F}" type="slidenum">
              <a:rPr lang="en-US" smtClean="0"/>
              <a:t>‹#›</a:t>
            </a:fld>
            <a:endParaRPr lang="en-US"/>
          </a:p>
        </p:txBody>
      </p:sp>
    </p:spTree>
    <p:extLst>
      <p:ext uri="{BB962C8B-B14F-4D97-AF65-F5344CB8AC3E}">
        <p14:creationId xmlns:p14="http://schemas.microsoft.com/office/powerpoint/2010/main" val="1092912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6C4F4B-7001-0AAE-3AAF-BEE5B5677E5B}"/>
              </a:ext>
            </a:extLst>
          </p:cNvPr>
          <p:cNvSpPr>
            <a:spLocks noGrp="1"/>
          </p:cNvSpPr>
          <p:nvPr>
            <p:ph type="dt" sz="half" idx="10"/>
          </p:nvPr>
        </p:nvSpPr>
        <p:spPr/>
        <p:txBody>
          <a:bodyPr/>
          <a:lstStyle/>
          <a:p>
            <a:fld id="{A156EA28-93F3-B541-A3D9-0E5F13C71F48}" type="datetimeFigureOut">
              <a:rPr lang="en-US" smtClean="0"/>
              <a:t>11/13/2022</a:t>
            </a:fld>
            <a:endParaRPr lang="en-US"/>
          </a:p>
        </p:txBody>
      </p:sp>
      <p:sp>
        <p:nvSpPr>
          <p:cNvPr id="3" name="Footer Placeholder 2">
            <a:extLst>
              <a:ext uri="{FF2B5EF4-FFF2-40B4-BE49-F238E27FC236}">
                <a16:creationId xmlns:a16="http://schemas.microsoft.com/office/drawing/2014/main" id="{561FCCEC-E8CE-70F0-225E-0C310EBE93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60F213-6AD0-A1D9-5C14-00CA29F8D123}"/>
              </a:ext>
            </a:extLst>
          </p:cNvPr>
          <p:cNvSpPr>
            <a:spLocks noGrp="1"/>
          </p:cNvSpPr>
          <p:nvPr>
            <p:ph type="sldNum" sz="quarter" idx="12"/>
          </p:nvPr>
        </p:nvSpPr>
        <p:spPr/>
        <p:txBody>
          <a:bodyPr/>
          <a:lstStyle/>
          <a:p>
            <a:fld id="{683D771D-E60A-1141-9A52-43813920D55F}" type="slidenum">
              <a:rPr lang="en-US" smtClean="0"/>
              <a:t>‹#›</a:t>
            </a:fld>
            <a:endParaRPr lang="en-US"/>
          </a:p>
        </p:txBody>
      </p:sp>
    </p:spTree>
    <p:extLst>
      <p:ext uri="{BB962C8B-B14F-4D97-AF65-F5344CB8AC3E}">
        <p14:creationId xmlns:p14="http://schemas.microsoft.com/office/powerpoint/2010/main" val="4172078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6966-746D-AEB0-E835-BD1E153F1685}"/>
              </a:ext>
            </a:extLst>
          </p:cNvPr>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47283CB-50E7-D5E8-482F-BAAFD7B8AC64}"/>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AAF3B1E-AE7F-BFAD-BA8E-57F4D9BE013A}"/>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B47AAD80-2758-7F1B-EF6C-74F051D98CF2}"/>
              </a:ext>
            </a:extLst>
          </p:cNvPr>
          <p:cNvSpPr>
            <a:spLocks noGrp="1"/>
          </p:cNvSpPr>
          <p:nvPr>
            <p:ph type="dt" sz="half" idx="10"/>
          </p:nvPr>
        </p:nvSpPr>
        <p:spPr/>
        <p:txBody>
          <a:bodyPr/>
          <a:lstStyle/>
          <a:p>
            <a:fld id="{A156EA28-93F3-B541-A3D9-0E5F13C71F48}" type="datetimeFigureOut">
              <a:rPr lang="en-US" smtClean="0"/>
              <a:t>11/13/2022</a:t>
            </a:fld>
            <a:endParaRPr lang="en-US"/>
          </a:p>
        </p:txBody>
      </p:sp>
      <p:sp>
        <p:nvSpPr>
          <p:cNvPr id="6" name="Footer Placeholder 5">
            <a:extLst>
              <a:ext uri="{FF2B5EF4-FFF2-40B4-BE49-F238E27FC236}">
                <a16:creationId xmlns:a16="http://schemas.microsoft.com/office/drawing/2014/main" id="{B9B4A8AF-FC96-3461-85D0-488EFFE0B0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C4B417-3890-27E8-A9AD-AED1E06D47F0}"/>
              </a:ext>
            </a:extLst>
          </p:cNvPr>
          <p:cNvSpPr>
            <a:spLocks noGrp="1"/>
          </p:cNvSpPr>
          <p:nvPr>
            <p:ph type="sldNum" sz="quarter" idx="12"/>
          </p:nvPr>
        </p:nvSpPr>
        <p:spPr/>
        <p:txBody>
          <a:bodyPr/>
          <a:lstStyle/>
          <a:p>
            <a:fld id="{683D771D-E60A-1141-9A52-43813920D55F}" type="slidenum">
              <a:rPr lang="en-US" smtClean="0"/>
              <a:t>‹#›</a:t>
            </a:fld>
            <a:endParaRPr lang="en-US"/>
          </a:p>
        </p:txBody>
      </p:sp>
    </p:spTree>
    <p:extLst>
      <p:ext uri="{BB962C8B-B14F-4D97-AF65-F5344CB8AC3E}">
        <p14:creationId xmlns:p14="http://schemas.microsoft.com/office/powerpoint/2010/main" val="1594534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1E692-22FF-FCE4-39EC-3ECC54EAD617}"/>
              </a:ext>
            </a:extLst>
          </p:cNvPr>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8841A5F-CF9F-899B-6614-192B9420066E}"/>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B5625A1B-748A-E984-1798-9410CD65F407}"/>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43C87D51-DAB2-24BC-43B2-A7EA075291E5}"/>
              </a:ext>
            </a:extLst>
          </p:cNvPr>
          <p:cNvSpPr>
            <a:spLocks noGrp="1"/>
          </p:cNvSpPr>
          <p:nvPr>
            <p:ph type="dt" sz="half" idx="10"/>
          </p:nvPr>
        </p:nvSpPr>
        <p:spPr/>
        <p:txBody>
          <a:bodyPr/>
          <a:lstStyle/>
          <a:p>
            <a:fld id="{A156EA28-93F3-B541-A3D9-0E5F13C71F48}" type="datetimeFigureOut">
              <a:rPr lang="en-US" smtClean="0"/>
              <a:t>11/13/2022</a:t>
            </a:fld>
            <a:endParaRPr lang="en-US"/>
          </a:p>
        </p:txBody>
      </p:sp>
      <p:sp>
        <p:nvSpPr>
          <p:cNvPr id="6" name="Footer Placeholder 5">
            <a:extLst>
              <a:ext uri="{FF2B5EF4-FFF2-40B4-BE49-F238E27FC236}">
                <a16:creationId xmlns:a16="http://schemas.microsoft.com/office/drawing/2014/main" id="{82495E30-F0CD-F5D9-ECEB-2253BACC23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C4B2A8-6328-ABDD-C28D-4B3011F973C3}"/>
              </a:ext>
            </a:extLst>
          </p:cNvPr>
          <p:cNvSpPr>
            <a:spLocks noGrp="1"/>
          </p:cNvSpPr>
          <p:nvPr>
            <p:ph type="sldNum" sz="quarter" idx="12"/>
          </p:nvPr>
        </p:nvSpPr>
        <p:spPr/>
        <p:txBody>
          <a:bodyPr/>
          <a:lstStyle/>
          <a:p>
            <a:fld id="{683D771D-E60A-1141-9A52-43813920D55F}" type="slidenum">
              <a:rPr lang="en-US" smtClean="0"/>
              <a:t>‹#›</a:t>
            </a:fld>
            <a:endParaRPr lang="en-US"/>
          </a:p>
        </p:txBody>
      </p:sp>
    </p:spTree>
    <p:extLst>
      <p:ext uri="{BB962C8B-B14F-4D97-AF65-F5344CB8AC3E}">
        <p14:creationId xmlns:p14="http://schemas.microsoft.com/office/powerpoint/2010/main" val="3504795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1C0F0-EDBB-1AC1-A5B9-778CB2E2C8D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09E4C37-2FFF-DF38-CF6E-6B34E13C6EB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E6353DB-88CF-7B73-2A79-08380227226F}"/>
              </a:ext>
            </a:extLst>
          </p:cNvPr>
          <p:cNvSpPr>
            <a:spLocks noGrp="1"/>
          </p:cNvSpPr>
          <p:nvPr>
            <p:ph type="dt" sz="half" idx="10"/>
          </p:nvPr>
        </p:nvSpPr>
        <p:spPr/>
        <p:txBody>
          <a:bodyPr/>
          <a:lstStyle/>
          <a:p>
            <a:fld id="{A156EA28-93F3-B541-A3D9-0E5F13C71F48}" type="datetimeFigureOut">
              <a:rPr lang="en-US" smtClean="0"/>
              <a:t>11/13/2022</a:t>
            </a:fld>
            <a:endParaRPr lang="en-US"/>
          </a:p>
        </p:txBody>
      </p:sp>
      <p:sp>
        <p:nvSpPr>
          <p:cNvPr id="5" name="Footer Placeholder 4">
            <a:extLst>
              <a:ext uri="{FF2B5EF4-FFF2-40B4-BE49-F238E27FC236}">
                <a16:creationId xmlns:a16="http://schemas.microsoft.com/office/drawing/2014/main" id="{D7468568-11E8-6029-0C61-592017E05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6453B-BB72-4959-F1C0-7798C04E083A}"/>
              </a:ext>
            </a:extLst>
          </p:cNvPr>
          <p:cNvSpPr>
            <a:spLocks noGrp="1"/>
          </p:cNvSpPr>
          <p:nvPr>
            <p:ph type="sldNum" sz="quarter" idx="12"/>
          </p:nvPr>
        </p:nvSpPr>
        <p:spPr/>
        <p:txBody>
          <a:bodyPr/>
          <a:lstStyle/>
          <a:p>
            <a:fld id="{683D771D-E60A-1141-9A52-43813920D55F}" type="slidenum">
              <a:rPr lang="en-US" smtClean="0"/>
              <a:t>‹#›</a:t>
            </a:fld>
            <a:endParaRPr lang="en-US"/>
          </a:p>
        </p:txBody>
      </p:sp>
    </p:spTree>
    <p:extLst>
      <p:ext uri="{BB962C8B-B14F-4D97-AF65-F5344CB8AC3E}">
        <p14:creationId xmlns:p14="http://schemas.microsoft.com/office/powerpoint/2010/main" val="4293560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A9B1F-87A7-CBD5-030E-3222C6B291D0}"/>
              </a:ext>
            </a:extLst>
          </p:cNvPr>
          <p:cNvSpPr>
            <a:spLocks noGrp="1"/>
          </p:cNvSpPr>
          <p:nvPr>
            <p:ph type="title" orient="vert"/>
          </p:nvPr>
        </p:nvSpPr>
        <p:spPr>
          <a:xfrm>
            <a:off x="13087350" y="547688"/>
            <a:ext cx="3943350" cy="8717757"/>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CCFE2D3-40ED-E2D2-8461-51D29FE307BA}"/>
              </a:ext>
            </a:extLst>
          </p:cNvPr>
          <p:cNvSpPr>
            <a:spLocks noGrp="1"/>
          </p:cNvSpPr>
          <p:nvPr>
            <p:ph type="body" orient="vert" idx="1"/>
          </p:nvPr>
        </p:nvSpPr>
        <p:spPr>
          <a:xfrm>
            <a:off x="1257300" y="547688"/>
            <a:ext cx="11601450" cy="871775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0CBC4F2-B765-BF4D-15E2-BF4C52362EED}"/>
              </a:ext>
            </a:extLst>
          </p:cNvPr>
          <p:cNvSpPr>
            <a:spLocks noGrp="1"/>
          </p:cNvSpPr>
          <p:nvPr>
            <p:ph type="dt" sz="half" idx="10"/>
          </p:nvPr>
        </p:nvSpPr>
        <p:spPr/>
        <p:txBody>
          <a:bodyPr/>
          <a:lstStyle/>
          <a:p>
            <a:fld id="{A156EA28-93F3-B541-A3D9-0E5F13C71F48}" type="datetimeFigureOut">
              <a:rPr lang="en-US" smtClean="0"/>
              <a:t>11/13/2022</a:t>
            </a:fld>
            <a:endParaRPr lang="en-US"/>
          </a:p>
        </p:txBody>
      </p:sp>
      <p:sp>
        <p:nvSpPr>
          <p:cNvPr id="5" name="Footer Placeholder 4">
            <a:extLst>
              <a:ext uri="{FF2B5EF4-FFF2-40B4-BE49-F238E27FC236}">
                <a16:creationId xmlns:a16="http://schemas.microsoft.com/office/drawing/2014/main" id="{1A17BB84-832E-77E5-4B4B-E19184DB51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1E658-2653-63A7-407B-F79DD06C1462}"/>
              </a:ext>
            </a:extLst>
          </p:cNvPr>
          <p:cNvSpPr>
            <a:spLocks noGrp="1"/>
          </p:cNvSpPr>
          <p:nvPr>
            <p:ph type="sldNum" sz="quarter" idx="12"/>
          </p:nvPr>
        </p:nvSpPr>
        <p:spPr/>
        <p:txBody>
          <a:bodyPr/>
          <a:lstStyle/>
          <a:p>
            <a:fld id="{683D771D-E60A-1141-9A52-43813920D55F}" type="slidenum">
              <a:rPr lang="en-US" smtClean="0"/>
              <a:t>‹#›</a:t>
            </a:fld>
            <a:endParaRPr lang="en-US"/>
          </a:p>
        </p:txBody>
      </p:sp>
    </p:spTree>
    <p:extLst>
      <p:ext uri="{BB962C8B-B14F-4D97-AF65-F5344CB8AC3E}">
        <p14:creationId xmlns:p14="http://schemas.microsoft.com/office/powerpoint/2010/main" val="2783195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600" b="1"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3250" b="1" i="0">
                <a:solidFill>
                  <a:schemeClr val="bg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600" b="1" i="0">
                <a:solidFill>
                  <a:schemeClr val="bg1"/>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
            <a:ext cx="18288000" cy="8692515"/>
          </a:xfrm>
          <a:custGeom>
            <a:avLst/>
            <a:gdLst/>
            <a:ahLst/>
            <a:cxnLst/>
            <a:rect l="l" t="t" r="r" b="b"/>
            <a:pathLst>
              <a:path w="18288000" h="8692515">
                <a:moveTo>
                  <a:pt x="0" y="8692514"/>
                </a:moveTo>
                <a:lnTo>
                  <a:pt x="18287998" y="8692514"/>
                </a:lnTo>
                <a:lnTo>
                  <a:pt x="18287998" y="0"/>
                </a:lnTo>
                <a:lnTo>
                  <a:pt x="0" y="0"/>
                </a:lnTo>
                <a:lnTo>
                  <a:pt x="0" y="8692514"/>
                </a:lnTo>
                <a:close/>
              </a:path>
            </a:pathLst>
          </a:custGeom>
          <a:solidFill>
            <a:srgbClr val="525252"/>
          </a:solidFill>
        </p:spPr>
        <p:txBody>
          <a:bodyPr wrap="square" lIns="0" tIns="0" rIns="0" bIns="0" rtlCol="0"/>
          <a:lstStyle/>
          <a:p>
            <a:endParaRPr/>
          </a:p>
        </p:txBody>
      </p:sp>
      <p:sp>
        <p:nvSpPr>
          <p:cNvPr id="17" name="bg object 17"/>
          <p:cNvSpPr/>
          <p:nvPr/>
        </p:nvSpPr>
        <p:spPr>
          <a:xfrm>
            <a:off x="7655688" y="1052515"/>
            <a:ext cx="2972435" cy="0"/>
          </a:xfrm>
          <a:custGeom>
            <a:avLst/>
            <a:gdLst/>
            <a:ahLst/>
            <a:cxnLst/>
            <a:rect l="l" t="t" r="r" b="b"/>
            <a:pathLst>
              <a:path w="2972434">
                <a:moveTo>
                  <a:pt x="0" y="0"/>
                </a:moveTo>
                <a:lnTo>
                  <a:pt x="2972008" y="0"/>
                </a:lnTo>
              </a:path>
            </a:pathLst>
          </a:custGeom>
          <a:ln w="47624">
            <a:solidFill>
              <a:srgbClr val="FFFFFF"/>
            </a:solidFill>
          </a:ln>
        </p:spPr>
        <p:txBody>
          <a:bodyPr wrap="square" lIns="0" tIns="0" rIns="0" bIns="0" rtlCol="0"/>
          <a:lstStyle/>
          <a:p>
            <a:endParaRPr/>
          </a:p>
        </p:txBody>
      </p:sp>
      <p:sp>
        <p:nvSpPr>
          <p:cNvPr id="18" name="bg object 18"/>
          <p:cNvSpPr/>
          <p:nvPr/>
        </p:nvSpPr>
        <p:spPr>
          <a:xfrm>
            <a:off x="78" y="8692518"/>
            <a:ext cx="18288000" cy="1594485"/>
          </a:xfrm>
          <a:custGeom>
            <a:avLst/>
            <a:gdLst/>
            <a:ahLst/>
            <a:cxnLst/>
            <a:rect l="l" t="t" r="r" b="b"/>
            <a:pathLst>
              <a:path w="18288000" h="1594484">
                <a:moveTo>
                  <a:pt x="18287921" y="1594481"/>
                </a:moveTo>
                <a:lnTo>
                  <a:pt x="0" y="1594481"/>
                </a:lnTo>
                <a:lnTo>
                  <a:pt x="0" y="0"/>
                </a:lnTo>
                <a:lnTo>
                  <a:pt x="18287921" y="0"/>
                </a:lnTo>
                <a:lnTo>
                  <a:pt x="18287921" y="1594481"/>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7600" b="1"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E8816-E9F2-4D3E-99C4-18F01712B386}"/>
              </a:ext>
            </a:extLst>
          </p:cNvPr>
          <p:cNvSpPr>
            <a:spLocks noGrp="1"/>
          </p:cNvSpPr>
          <p:nvPr>
            <p:ph type="ctrTitle"/>
          </p:nvPr>
        </p:nvSpPr>
        <p:spPr>
          <a:xfrm>
            <a:off x="2286000" y="1683545"/>
            <a:ext cx="13716000" cy="3581400"/>
          </a:xfrm>
        </p:spPr>
        <p:txBody>
          <a:bodyPr anchor="b"/>
          <a:lstStyle>
            <a:lvl1pPr algn="ctr">
              <a:defRPr sz="9000"/>
            </a:lvl1pPr>
          </a:lstStyle>
          <a:p>
            <a:r>
              <a:rPr lang="en-GB"/>
              <a:t>Click to edit Master title style</a:t>
            </a:r>
            <a:endParaRPr lang="en-US"/>
          </a:p>
        </p:txBody>
      </p:sp>
      <p:sp>
        <p:nvSpPr>
          <p:cNvPr id="3" name="Subtitle 2">
            <a:extLst>
              <a:ext uri="{FF2B5EF4-FFF2-40B4-BE49-F238E27FC236}">
                <a16:creationId xmlns:a16="http://schemas.microsoft.com/office/drawing/2014/main" id="{ABBDC703-1734-3227-AB8A-124DE5B20399}"/>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A8E7584-B9BD-3B7E-2D4F-184B959530F6}"/>
              </a:ext>
            </a:extLst>
          </p:cNvPr>
          <p:cNvSpPr>
            <a:spLocks noGrp="1"/>
          </p:cNvSpPr>
          <p:nvPr>
            <p:ph type="dt" sz="half" idx="10"/>
          </p:nvPr>
        </p:nvSpPr>
        <p:spPr/>
        <p:txBody>
          <a:bodyPr/>
          <a:lstStyle/>
          <a:p>
            <a:fld id="{A156EA28-93F3-B541-A3D9-0E5F13C71F48}" type="datetimeFigureOut">
              <a:rPr lang="en-US" smtClean="0"/>
              <a:t>11/13/2022</a:t>
            </a:fld>
            <a:endParaRPr lang="en-US"/>
          </a:p>
        </p:txBody>
      </p:sp>
      <p:sp>
        <p:nvSpPr>
          <p:cNvPr id="5" name="Footer Placeholder 4">
            <a:extLst>
              <a:ext uri="{FF2B5EF4-FFF2-40B4-BE49-F238E27FC236}">
                <a16:creationId xmlns:a16="http://schemas.microsoft.com/office/drawing/2014/main" id="{B83A0C05-8092-988D-BDA8-C73263D7A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F7D2C-52FA-D812-3694-98C499753C7B}"/>
              </a:ext>
            </a:extLst>
          </p:cNvPr>
          <p:cNvSpPr>
            <a:spLocks noGrp="1"/>
          </p:cNvSpPr>
          <p:nvPr>
            <p:ph type="sldNum" sz="quarter" idx="12"/>
          </p:nvPr>
        </p:nvSpPr>
        <p:spPr/>
        <p:txBody>
          <a:bodyPr/>
          <a:lstStyle/>
          <a:p>
            <a:fld id="{683D771D-E60A-1141-9A52-43813920D55F}" type="slidenum">
              <a:rPr lang="en-US" smtClean="0"/>
              <a:t>‹#›</a:t>
            </a:fld>
            <a:endParaRPr lang="en-US"/>
          </a:p>
        </p:txBody>
      </p:sp>
    </p:spTree>
    <p:extLst>
      <p:ext uri="{BB962C8B-B14F-4D97-AF65-F5344CB8AC3E}">
        <p14:creationId xmlns:p14="http://schemas.microsoft.com/office/powerpoint/2010/main" val="705445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1320-6433-5A06-F689-5CF88D030FA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1E9189F-46F7-192C-92A8-A62601F732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BFF5A0-3BF9-0501-9EE2-1024594220D3}"/>
              </a:ext>
            </a:extLst>
          </p:cNvPr>
          <p:cNvSpPr>
            <a:spLocks noGrp="1"/>
          </p:cNvSpPr>
          <p:nvPr>
            <p:ph type="dt" sz="half" idx="10"/>
          </p:nvPr>
        </p:nvSpPr>
        <p:spPr/>
        <p:txBody>
          <a:bodyPr/>
          <a:lstStyle/>
          <a:p>
            <a:fld id="{A156EA28-93F3-B541-A3D9-0E5F13C71F48}" type="datetimeFigureOut">
              <a:rPr lang="en-US" smtClean="0"/>
              <a:t>11/13/2022</a:t>
            </a:fld>
            <a:endParaRPr lang="en-US"/>
          </a:p>
        </p:txBody>
      </p:sp>
      <p:sp>
        <p:nvSpPr>
          <p:cNvPr id="5" name="Footer Placeholder 4">
            <a:extLst>
              <a:ext uri="{FF2B5EF4-FFF2-40B4-BE49-F238E27FC236}">
                <a16:creationId xmlns:a16="http://schemas.microsoft.com/office/drawing/2014/main" id="{C2B958AD-DB8B-48E1-968E-23E0AAEDD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A3C1E-9E35-029C-D897-B9EF8C89F3F6}"/>
              </a:ext>
            </a:extLst>
          </p:cNvPr>
          <p:cNvSpPr>
            <a:spLocks noGrp="1"/>
          </p:cNvSpPr>
          <p:nvPr>
            <p:ph type="sldNum" sz="quarter" idx="12"/>
          </p:nvPr>
        </p:nvSpPr>
        <p:spPr/>
        <p:txBody>
          <a:bodyPr/>
          <a:lstStyle/>
          <a:p>
            <a:fld id="{683D771D-E60A-1141-9A52-43813920D55F}" type="slidenum">
              <a:rPr lang="en-US" smtClean="0"/>
              <a:t>‹#›</a:t>
            </a:fld>
            <a:endParaRPr lang="en-US"/>
          </a:p>
        </p:txBody>
      </p:sp>
    </p:spTree>
    <p:extLst>
      <p:ext uri="{BB962C8B-B14F-4D97-AF65-F5344CB8AC3E}">
        <p14:creationId xmlns:p14="http://schemas.microsoft.com/office/powerpoint/2010/main" val="70979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C1CF-54D3-9F21-303C-EE4E56EC533A}"/>
              </a:ext>
            </a:extLst>
          </p:cNvPr>
          <p:cNvSpPr>
            <a:spLocks noGrp="1"/>
          </p:cNvSpPr>
          <p:nvPr>
            <p:ph type="title"/>
          </p:nvPr>
        </p:nvSpPr>
        <p:spPr>
          <a:xfrm>
            <a:off x="1247775" y="2564608"/>
            <a:ext cx="15773400" cy="4279106"/>
          </a:xfrm>
        </p:spPr>
        <p:txBody>
          <a:bodyPr anchor="b"/>
          <a:lstStyle>
            <a:lvl1pPr>
              <a:defRPr sz="9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E00F21B-FC19-9CAA-9F6E-BDD411477E93}"/>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49D85F-96BB-FB22-2D9C-F766FD7E81A2}"/>
              </a:ext>
            </a:extLst>
          </p:cNvPr>
          <p:cNvSpPr>
            <a:spLocks noGrp="1"/>
          </p:cNvSpPr>
          <p:nvPr>
            <p:ph type="dt" sz="half" idx="10"/>
          </p:nvPr>
        </p:nvSpPr>
        <p:spPr/>
        <p:txBody>
          <a:bodyPr/>
          <a:lstStyle/>
          <a:p>
            <a:fld id="{A156EA28-93F3-B541-A3D9-0E5F13C71F48}" type="datetimeFigureOut">
              <a:rPr lang="en-US" smtClean="0"/>
              <a:t>11/13/2022</a:t>
            </a:fld>
            <a:endParaRPr lang="en-US"/>
          </a:p>
        </p:txBody>
      </p:sp>
      <p:sp>
        <p:nvSpPr>
          <p:cNvPr id="5" name="Footer Placeholder 4">
            <a:extLst>
              <a:ext uri="{FF2B5EF4-FFF2-40B4-BE49-F238E27FC236}">
                <a16:creationId xmlns:a16="http://schemas.microsoft.com/office/drawing/2014/main" id="{23961382-D71C-8636-C85B-7789F52F9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1104D-40F0-5A68-D985-4D948F45BCD9}"/>
              </a:ext>
            </a:extLst>
          </p:cNvPr>
          <p:cNvSpPr>
            <a:spLocks noGrp="1"/>
          </p:cNvSpPr>
          <p:nvPr>
            <p:ph type="sldNum" sz="quarter" idx="12"/>
          </p:nvPr>
        </p:nvSpPr>
        <p:spPr/>
        <p:txBody>
          <a:bodyPr/>
          <a:lstStyle/>
          <a:p>
            <a:fld id="{683D771D-E60A-1141-9A52-43813920D55F}" type="slidenum">
              <a:rPr lang="en-US" smtClean="0"/>
              <a:t>‹#›</a:t>
            </a:fld>
            <a:endParaRPr lang="en-US"/>
          </a:p>
        </p:txBody>
      </p:sp>
    </p:spTree>
    <p:extLst>
      <p:ext uri="{BB962C8B-B14F-4D97-AF65-F5344CB8AC3E}">
        <p14:creationId xmlns:p14="http://schemas.microsoft.com/office/powerpoint/2010/main" val="3620769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551C-14F3-07DD-1DA6-77F059FE68E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A5A554-A685-6368-D458-FB9ADAA3D1B9}"/>
              </a:ext>
            </a:extLst>
          </p:cNvPr>
          <p:cNvSpPr>
            <a:spLocks noGrp="1"/>
          </p:cNvSpPr>
          <p:nvPr>
            <p:ph sz="half" idx="1"/>
          </p:nvPr>
        </p:nvSpPr>
        <p:spPr>
          <a:xfrm>
            <a:off x="1257300" y="2738438"/>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867423-D3A2-4B9C-2A61-A9DB38BA473C}"/>
              </a:ext>
            </a:extLst>
          </p:cNvPr>
          <p:cNvSpPr>
            <a:spLocks noGrp="1"/>
          </p:cNvSpPr>
          <p:nvPr>
            <p:ph sz="half" idx="2"/>
          </p:nvPr>
        </p:nvSpPr>
        <p:spPr>
          <a:xfrm>
            <a:off x="9258300" y="2738438"/>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1A7E9E3-87FE-8400-312E-070D6AC55071}"/>
              </a:ext>
            </a:extLst>
          </p:cNvPr>
          <p:cNvSpPr>
            <a:spLocks noGrp="1"/>
          </p:cNvSpPr>
          <p:nvPr>
            <p:ph type="dt" sz="half" idx="10"/>
          </p:nvPr>
        </p:nvSpPr>
        <p:spPr/>
        <p:txBody>
          <a:bodyPr/>
          <a:lstStyle/>
          <a:p>
            <a:fld id="{A156EA28-93F3-B541-A3D9-0E5F13C71F48}" type="datetimeFigureOut">
              <a:rPr lang="en-US" smtClean="0"/>
              <a:t>11/13/2022</a:t>
            </a:fld>
            <a:endParaRPr lang="en-US"/>
          </a:p>
        </p:txBody>
      </p:sp>
      <p:sp>
        <p:nvSpPr>
          <p:cNvPr id="6" name="Footer Placeholder 5">
            <a:extLst>
              <a:ext uri="{FF2B5EF4-FFF2-40B4-BE49-F238E27FC236}">
                <a16:creationId xmlns:a16="http://schemas.microsoft.com/office/drawing/2014/main" id="{69AE4FE7-C551-3866-3961-4D61F4FECB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8EF4CA-12DB-FEBD-BC22-C2009C9AE39E}"/>
              </a:ext>
            </a:extLst>
          </p:cNvPr>
          <p:cNvSpPr>
            <a:spLocks noGrp="1"/>
          </p:cNvSpPr>
          <p:nvPr>
            <p:ph type="sldNum" sz="quarter" idx="12"/>
          </p:nvPr>
        </p:nvSpPr>
        <p:spPr/>
        <p:txBody>
          <a:bodyPr/>
          <a:lstStyle/>
          <a:p>
            <a:fld id="{683D771D-E60A-1141-9A52-43813920D55F}" type="slidenum">
              <a:rPr lang="en-US" smtClean="0"/>
              <a:t>‹#›</a:t>
            </a:fld>
            <a:endParaRPr lang="en-US"/>
          </a:p>
        </p:txBody>
      </p:sp>
    </p:spTree>
    <p:extLst>
      <p:ext uri="{BB962C8B-B14F-4D97-AF65-F5344CB8AC3E}">
        <p14:creationId xmlns:p14="http://schemas.microsoft.com/office/powerpoint/2010/main" val="38784764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28972" y="3452513"/>
            <a:ext cx="11230054" cy="2445385"/>
          </a:xfrm>
          <a:prstGeom prst="rect">
            <a:avLst/>
          </a:prstGeom>
        </p:spPr>
        <p:txBody>
          <a:bodyPr wrap="square" lIns="0" tIns="0" rIns="0" bIns="0">
            <a:spAutoFit/>
          </a:bodyPr>
          <a:lstStyle>
            <a:lvl1pPr>
              <a:defRPr sz="7600" b="1" i="0">
                <a:solidFill>
                  <a:schemeClr val="bg1"/>
                </a:solidFill>
                <a:latin typeface="Tahoma"/>
                <a:cs typeface="Tahoma"/>
              </a:defRPr>
            </a:lvl1pPr>
          </a:lstStyle>
          <a:p>
            <a:endParaRPr/>
          </a:p>
        </p:txBody>
      </p:sp>
      <p:sp>
        <p:nvSpPr>
          <p:cNvPr id="3" name="Holder 3"/>
          <p:cNvSpPr>
            <a:spLocks noGrp="1"/>
          </p:cNvSpPr>
          <p:nvPr>
            <p:ph type="body" idx="1"/>
          </p:nvPr>
        </p:nvSpPr>
        <p:spPr>
          <a:xfrm>
            <a:off x="1015365" y="2166382"/>
            <a:ext cx="16257269" cy="5243195"/>
          </a:xfrm>
          <a:prstGeom prst="rect">
            <a:avLst/>
          </a:prstGeom>
        </p:spPr>
        <p:txBody>
          <a:bodyPr wrap="square" lIns="0" tIns="0" rIns="0" bIns="0">
            <a:spAutoFit/>
          </a:bodyPr>
          <a:lstStyle>
            <a:lvl1pPr>
              <a:defRPr sz="3250" b="1" i="0">
                <a:solidFill>
                  <a:schemeClr val="bg1"/>
                </a:solidFill>
                <a:latin typeface="Verdana"/>
                <a:cs typeface="Verdan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11/13/2022</a:t>
            </a:fld>
            <a:endParaRPr lang="en-US"/>
          </a:p>
        </p:txBody>
      </p:sp>
      <p:sp>
        <p:nvSpPr>
          <p:cNvPr id="6" name="Holder 6"/>
          <p:cNvSpPr>
            <a:spLocks noGrp="1"/>
          </p:cNvSpPr>
          <p:nvPr>
            <p:ph type="sldNum" sz="quarter" idx="7"/>
          </p:nvPr>
        </p:nvSpPr>
        <p:spPr>
          <a:xfrm>
            <a:off x="13167361" y="9566910"/>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219A60-92AC-8E08-E98D-A03A1A867DCA}"/>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BCEE86-977D-C60B-E6D2-DFD4B92FA751}"/>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0E5361A-2F3C-401D-FFB3-7F96963F48C0}"/>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A156EA28-93F3-B541-A3D9-0E5F13C71F48}" type="datetimeFigureOut">
              <a:rPr lang="en-US" smtClean="0"/>
              <a:t>11/13/2022</a:t>
            </a:fld>
            <a:endParaRPr lang="en-US"/>
          </a:p>
        </p:txBody>
      </p:sp>
      <p:sp>
        <p:nvSpPr>
          <p:cNvPr id="5" name="Footer Placeholder 4">
            <a:extLst>
              <a:ext uri="{FF2B5EF4-FFF2-40B4-BE49-F238E27FC236}">
                <a16:creationId xmlns:a16="http://schemas.microsoft.com/office/drawing/2014/main" id="{42249D61-D0BD-1180-0AEF-D26744CD82B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47159D-1B27-DF1E-F573-BC4789F484AE}"/>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683D771D-E60A-1141-9A52-43813920D55F}" type="slidenum">
              <a:rPr lang="en-US" smtClean="0"/>
              <a:t>‹#›</a:t>
            </a:fld>
            <a:endParaRPr lang="en-US"/>
          </a:p>
        </p:txBody>
      </p:sp>
    </p:spTree>
    <p:extLst>
      <p:ext uri="{BB962C8B-B14F-4D97-AF65-F5344CB8AC3E}">
        <p14:creationId xmlns:p14="http://schemas.microsoft.com/office/powerpoint/2010/main" val="804954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250367" y="0"/>
            <a:ext cx="5038090" cy="10287635"/>
          </a:xfrm>
          <a:custGeom>
            <a:avLst/>
            <a:gdLst/>
            <a:ahLst/>
            <a:cxnLst/>
            <a:rect l="l" t="t" r="r" b="b"/>
            <a:pathLst>
              <a:path w="5038090" h="10287635">
                <a:moveTo>
                  <a:pt x="3297580" y="0"/>
                </a:moveTo>
                <a:lnTo>
                  <a:pt x="1623479" y="0"/>
                </a:lnTo>
                <a:lnTo>
                  <a:pt x="726782" y="3416173"/>
                </a:lnTo>
                <a:lnTo>
                  <a:pt x="1375549" y="4130535"/>
                </a:lnTo>
                <a:lnTo>
                  <a:pt x="2292972" y="3827284"/>
                </a:lnTo>
                <a:lnTo>
                  <a:pt x="3297580" y="0"/>
                </a:lnTo>
                <a:close/>
              </a:path>
              <a:path w="5038090" h="10287635">
                <a:moveTo>
                  <a:pt x="5037633" y="12"/>
                </a:moveTo>
                <a:lnTo>
                  <a:pt x="3469970" y="12"/>
                </a:lnTo>
                <a:lnTo>
                  <a:pt x="2459672" y="3959910"/>
                </a:lnTo>
                <a:lnTo>
                  <a:pt x="2452535" y="3952138"/>
                </a:lnTo>
                <a:lnTo>
                  <a:pt x="1537233" y="4261701"/>
                </a:lnTo>
                <a:lnTo>
                  <a:pt x="0" y="10287000"/>
                </a:lnTo>
                <a:lnTo>
                  <a:pt x="881126" y="10287000"/>
                </a:lnTo>
                <a:lnTo>
                  <a:pt x="5037633" y="10287013"/>
                </a:lnTo>
                <a:lnTo>
                  <a:pt x="5037633" y="12"/>
                </a:lnTo>
                <a:close/>
              </a:path>
            </a:pathLst>
          </a:custGeom>
          <a:solidFill>
            <a:srgbClr val="525252"/>
          </a:solidFill>
        </p:spPr>
        <p:txBody>
          <a:bodyPr wrap="square" lIns="0" tIns="0" rIns="0" bIns="0" rtlCol="0"/>
          <a:lstStyle/>
          <a:p>
            <a:endParaRPr lang="en-US"/>
          </a:p>
        </p:txBody>
      </p:sp>
      <p:sp>
        <p:nvSpPr>
          <p:cNvPr id="3" name="object 3"/>
          <p:cNvSpPr txBox="1">
            <a:spLocks noGrp="1"/>
          </p:cNvSpPr>
          <p:nvPr>
            <p:ph type="title"/>
          </p:nvPr>
        </p:nvSpPr>
        <p:spPr>
          <a:xfrm>
            <a:off x="2178051" y="1149827"/>
            <a:ext cx="8571647" cy="666410"/>
          </a:xfrm>
          <a:prstGeom prst="rect">
            <a:avLst/>
          </a:prstGeom>
        </p:spPr>
        <p:txBody>
          <a:bodyPr vert="horz" wrap="square" lIns="0" tIns="12700" rIns="0" bIns="0" rtlCol="0">
            <a:spAutoFit/>
          </a:bodyPr>
          <a:lstStyle/>
          <a:p>
            <a:pPr marL="12700">
              <a:lnSpc>
                <a:spcPct val="100000"/>
              </a:lnSpc>
              <a:spcBef>
                <a:spcPts val="100"/>
              </a:spcBef>
            </a:pPr>
            <a:r>
              <a:rPr lang="en-IN" sz="8000" b="0" spc="-20">
                <a:solidFill>
                  <a:srgbClr val="FA5321"/>
                </a:solidFill>
                <a:latin typeface="Lucida Sans Unicode"/>
                <a:cs typeface="Lucida Sans Unicode"/>
              </a:rPr>
              <a:t>TEAM MEMBERS</a:t>
            </a:r>
            <a:endParaRPr lang="en-IN" sz="8000">
              <a:latin typeface="Lucida Sans Unicode"/>
              <a:cs typeface="Lucida Sans Unicode"/>
            </a:endParaRPr>
          </a:p>
        </p:txBody>
      </p:sp>
      <p:sp>
        <p:nvSpPr>
          <p:cNvPr id="4" name="object 4"/>
          <p:cNvSpPr txBox="1"/>
          <p:nvPr/>
        </p:nvSpPr>
        <p:spPr>
          <a:xfrm>
            <a:off x="14808855" y="8790336"/>
            <a:ext cx="2463165" cy="543560"/>
          </a:xfrm>
          <a:prstGeom prst="rect">
            <a:avLst/>
          </a:prstGeom>
        </p:spPr>
        <p:txBody>
          <a:bodyPr vert="horz" wrap="square" lIns="0" tIns="12700" rIns="0" bIns="0" rtlCol="0" anchor="t">
            <a:spAutoFit/>
          </a:bodyPr>
          <a:lstStyle/>
          <a:p>
            <a:pPr marL="12700">
              <a:lnSpc>
                <a:spcPct val="100000"/>
              </a:lnSpc>
              <a:spcBef>
                <a:spcPts val="100"/>
              </a:spcBef>
              <a:tabLst>
                <a:tab pos="1790700" algn="l"/>
              </a:tabLst>
            </a:pPr>
            <a:endParaRPr lang="en-IN" sz="3400" b="1" spc="40">
              <a:solidFill>
                <a:srgbClr val="FFFFFF"/>
              </a:solidFill>
              <a:latin typeface="Tahoma"/>
              <a:ea typeface="Tahoma"/>
              <a:cs typeface="Tahoma"/>
            </a:endParaRPr>
          </a:p>
        </p:txBody>
      </p:sp>
      <p:pic>
        <p:nvPicPr>
          <p:cNvPr id="5" name="object 5"/>
          <p:cNvPicPr/>
          <p:nvPr/>
        </p:nvPicPr>
        <p:blipFill>
          <a:blip r:embed="rId2" cstate="print"/>
          <a:stretch>
            <a:fillRect/>
          </a:stretch>
        </p:blipFill>
        <p:spPr>
          <a:xfrm>
            <a:off x="1366482" y="3294626"/>
            <a:ext cx="115153" cy="115153"/>
          </a:xfrm>
          <a:prstGeom prst="rect">
            <a:avLst/>
          </a:prstGeom>
        </p:spPr>
      </p:pic>
      <p:sp>
        <p:nvSpPr>
          <p:cNvPr id="6" name="object 6"/>
          <p:cNvSpPr txBox="1"/>
          <p:nvPr/>
        </p:nvSpPr>
        <p:spPr>
          <a:xfrm>
            <a:off x="1794898" y="2937896"/>
            <a:ext cx="12308452" cy="2822618"/>
          </a:xfrm>
          <a:prstGeom prst="rect">
            <a:avLst/>
          </a:prstGeom>
        </p:spPr>
        <p:txBody>
          <a:bodyPr vert="horz" wrap="square" lIns="0" tIns="12065" rIns="0" bIns="0" rtlCol="0">
            <a:spAutoFit/>
          </a:bodyPr>
          <a:lstStyle/>
          <a:p>
            <a:pPr marL="12700" marR="508634">
              <a:lnSpc>
                <a:spcPct val="129000"/>
              </a:lnSpc>
              <a:spcBef>
                <a:spcPts val="95"/>
              </a:spcBef>
            </a:pPr>
            <a:r>
              <a:rPr lang="en-IN" sz="3600" b="1" spc="95">
                <a:latin typeface="Tahoma"/>
                <a:cs typeface="Tahoma"/>
              </a:rPr>
              <a:t>Akhand Pratap Mall                2021IMG-003</a:t>
            </a:r>
          </a:p>
          <a:p>
            <a:pPr marL="12700" marR="508634">
              <a:lnSpc>
                <a:spcPct val="129000"/>
              </a:lnSpc>
              <a:spcBef>
                <a:spcPts val="95"/>
              </a:spcBef>
            </a:pPr>
            <a:r>
              <a:rPr lang="en-IN" sz="3600" b="1" spc="95">
                <a:solidFill>
                  <a:prstClr val="black"/>
                </a:solidFill>
                <a:latin typeface="Tahoma"/>
                <a:cs typeface="Tahoma"/>
              </a:rPr>
              <a:t>Aryan Dhull                             2021IMG-016</a:t>
            </a:r>
          </a:p>
          <a:p>
            <a:pPr marL="12700" marR="508634" lvl="0" indent="0" algn="l" defTabSz="914400" rtl="0" eaLnBrk="1" fontAlgn="auto" latinLnBrk="0" hangingPunct="1">
              <a:lnSpc>
                <a:spcPct val="129000"/>
              </a:lnSpc>
              <a:spcBef>
                <a:spcPts val="95"/>
              </a:spcBef>
              <a:spcAft>
                <a:spcPts val="0"/>
              </a:spcAft>
              <a:buClrTx/>
              <a:buSzTx/>
              <a:buFontTx/>
              <a:buNone/>
              <a:tabLst/>
              <a:defRPr/>
            </a:pPr>
            <a:r>
              <a:rPr lang="en-IN" sz="3600" b="1" spc="95">
                <a:solidFill>
                  <a:prstClr val="black"/>
                </a:solidFill>
                <a:latin typeface="Tahoma"/>
                <a:cs typeface="Tahoma"/>
              </a:rPr>
              <a:t>Gaurav Kumar                         2021IMG-024</a:t>
            </a:r>
          </a:p>
          <a:p>
            <a:pPr marL="12700" marR="508634" lvl="0" indent="0" algn="l" defTabSz="914400" rtl="0" eaLnBrk="1" fontAlgn="auto" latinLnBrk="0" hangingPunct="1">
              <a:lnSpc>
                <a:spcPct val="129000"/>
              </a:lnSpc>
              <a:spcBef>
                <a:spcPts val="95"/>
              </a:spcBef>
              <a:spcAft>
                <a:spcPts val="0"/>
              </a:spcAft>
              <a:buClrTx/>
              <a:buSzTx/>
              <a:buFontTx/>
              <a:buNone/>
              <a:tabLst/>
              <a:defRPr/>
            </a:pPr>
            <a:r>
              <a:rPr lang="en-IN" sz="3600" b="1" spc="95">
                <a:solidFill>
                  <a:prstClr val="black"/>
                </a:solidFill>
                <a:latin typeface="Tahoma"/>
                <a:cs typeface="Tahoma"/>
              </a:rPr>
              <a:t>Nandini Ramavath                  2021IMG-046</a:t>
            </a:r>
          </a:p>
          <a:p>
            <a:pPr marL="12700" marR="508634" lvl="0" indent="0" algn="l" defTabSz="914400" rtl="0" eaLnBrk="1" fontAlgn="auto" latinLnBrk="0" hangingPunct="1">
              <a:lnSpc>
                <a:spcPct val="129000"/>
              </a:lnSpc>
              <a:spcBef>
                <a:spcPts val="95"/>
              </a:spcBef>
              <a:spcAft>
                <a:spcPts val="0"/>
              </a:spcAft>
              <a:buClrTx/>
              <a:buSzTx/>
              <a:buFontTx/>
              <a:buNone/>
              <a:tabLst/>
              <a:defRPr/>
            </a:pPr>
            <a:r>
              <a:rPr lang="en-IN" sz="3600" b="1" spc="95">
                <a:solidFill>
                  <a:prstClr val="black"/>
                </a:solidFill>
                <a:latin typeface="Tahoma"/>
                <a:cs typeface="Tahoma"/>
              </a:rPr>
              <a:t>Sarthak Gupta                         2021IMG-053</a:t>
            </a:r>
          </a:p>
          <a:p>
            <a:pPr marL="12700" marR="508634" lvl="0" indent="0" algn="l" defTabSz="914400" rtl="0" eaLnBrk="1" fontAlgn="auto" latinLnBrk="0" hangingPunct="1">
              <a:lnSpc>
                <a:spcPct val="129000"/>
              </a:lnSpc>
              <a:spcBef>
                <a:spcPts val="95"/>
              </a:spcBef>
              <a:spcAft>
                <a:spcPts val="0"/>
              </a:spcAft>
              <a:buClrTx/>
              <a:buSzTx/>
              <a:buFontTx/>
              <a:buNone/>
              <a:tabLst/>
              <a:defRPr/>
            </a:pPr>
            <a:r>
              <a:rPr lang="en-IN" sz="3600" b="1" spc="95">
                <a:solidFill>
                  <a:prstClr val="black"/>
                </a:solidFill>
                <a:latin typeface="Tahoma"/>
                <a:cs typeface="Tahoma"/>
              </a:rPr>
              <a:t>Satyam Agrawal                      2021IMG-055</a:t>
            </a:r>
          </a:p>
          <a:p>
            <a:pPr marL="12700" marR="508634">
              <a:lnSpc>
                <a:spcPct val="129000"/>
              </a:lnSpc>
              <a:spcBef>
                <a:spcPts val="95"/>
              </a:spcBef>
            </a:pPr>
            <a:endParaRPr lang="en-IN" sz="4700">
              <a:latin typeface="Tahoma"/>
              <a:cs typeface="Tahoma"/>
            </a:endParaRPr>
          </a:p>
        </p:txBody>
      </p:sp>
      <p:pic>
        <p:nvPicPr>
          <p:cNvPr id="7" name="object 7"/>
          <p:cNvPicPr/>
          <p:nvPr/>
        </p:nvPicPr>
        <p:blipFill>
          <a:blip r:embed="rId2" cstate="print"/>
          <a:stretch>
            <a:fillRect/>
          </a:stretch>
        </p:blipFill>
        <p:spPr>
          <a:xfrm>
            <a:off x="1376112" y="4056083"/>
            <a:ext cx="115153" cy="115153"/>
          </a:xfrm>
          <a:prstGeom prst="rect">
            <a:avLst/>
          </a:prstGeom>
        </p:spPr>
      </p:pic>
      <p:pic>
        <p:nvPicPr>
          <p:cNvPr id="8" name="object 8"/>
          <p:cNvPicPr/>
          <p:nvPr/>
        </p:nvPicPr>
        <p:blipFill>
          <a:blip r:embed="rId3" cstate="print"/>
          <a:stretch>
            <a:fillRect/>
          </a:stretch>
        </p:blipFill>
        <p:spPr>
          <a:xfrm>
            <a:off x="1376112" y="4844568"/>
            <a:ext cx="115153" cy="115153"/>
          </a:xfrm>
          <a:prstGeom prst="rect">
            <a:avLst/>
          </a:prstGeom>
        </p:spPr>
      </p:pic>
      <p:pic>
        <p:nvPicPr>
          <p:cNvPr id="9" name="object 9"/>
          <p:cNvPicPr/>
          <p:nvPr/>
        </p:nvPicPr>
        <p:blipFill>
          <a:blip r:embed="rId2" cstate="print"/>
          <a:stretch>
            <a:fillRect/>
          </a:stretch>
        </p:blipFill>
        <p:spPr>
          <a:xfrm>
            <a:off x="1366480" y="5531542"/>
            <a:ext cx="115153" cy="115153"/>
          </a:xfrm>
          <a:prstGeom prst="rect">
            <a:avLst/>
          </a:prstGeom>
        </p:spPr>
      </p:pic>
      <p:pic>
        <p:nvPicPr>
          <p:cNvPr id="10" name="object 10"/>
          <p:cNvPicPr/>
          <p:nvPr/>
        </p:nvPicPr>
        <p:blipFill>
          <a:blip r:embed="rId2" cstate="print"/>
          <a:stretch>
            <a:fillRect/>
          </a:stretch>
        </p:blipFill>
        <p:spPr>
          <a:xfrm>
            <a:off x="1366480" y="6235018"/>
            <a:ext cx="115153" cy="115153"/>
          </a:xfrm>
          <a:prstGeom prst="rect">
            <a:avLst/>
          </a:prstGeom>
        </p:spPr>
      </p:pic>
      <p:pic>
        <p:nvPicPr>
          <p:cNvPr id="12" name="object 12"/>
          <p:cNvPicPr/>
          <p:nvPr/>
        </p:nvPicPr>
        <p:blipFill>
          <a:blip r:embed="rId4" cstate="print"/>
          <a:stretch>
            <a:fillRect/>
          </a:stretch>
        </p:blipFill>
        <p:spPr>
          <a:xfrm>
            <a:off x="1376112" y="6905490"/>
            <a:ext cx="115153" cy="1151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6364105" y="458524"/>
            <a:ext cx="5689241" cy="4121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FF3B00"/>
                </a:solidFill>
                <a:latin typeface="Verdana"/>
                <a:ea typeface="Verdana"/>
              </a:rPr>
              <a:t>Relationship Sets</a:t>
            </a:r>
          </a:p>
        </p:txBody>
      </p:sp>
      <p:sp>
        <p:nvSpPr>
          <p:cNvPr id="4" name="TextBox 3">
            <a:extLst>
              <a:ext uri="{FF2B5EF4-FFF2-40B4-BE49-F238E27FC236}">
                <a16:creationId xmlns:a16="http://schemas.microsoft.com/office/drawing/2014/main" id="{4B8C7B08-93DB-DF51-7739-6F81554DFD22}"/>
              </a:ext>
            </a:extLst>
          </p:cNvPr>
          <p:cNvSpPr txBox="1"/>
          <p:nvPr/>
        </p:nvSpPr>
        <p:spPr>
          <a:xfrm>
            <a:off x="672922" y="1651583"/>
            <a:ext cx="17087044" cy="77139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dirty="0">
                <a:ea typeface="+mn-lt"/>
                <a:cs typeface="+mn-lt"/>
              </a:rPr>
              <a:t>Results</a:t>
            </a:r>
            <a:endParaRPr lang="en-US" sz="3600" dirty="0">
              <a:ea typeface="+mn-lt"/>
              <a:cs typeface="+mn-lt"/>
            </a:endParaRPr>
          </a:p>
          <a:p>
            <a:pPr marL="285750" indent="-285750">
              <a:lnSpc>
                <a:spcPct val="90000"/>
              </a:lnSpc>
              <a:spcBef>
                <a:spcPts val="1000"/>
              </a:spcBef>
              <a:buFont typeface="Arial"/>
              <a:buChar char="•"/>
            </a:pPr>
            <a:r>
              <a:rPr lang="en-US" sz="3600" dirty="0">
                <a:ea typeface="+mn-lt"/>
                <a:cs typeface="+mn-lt"/>
              </a:rPr>
              <a:t>It is a one to one relationship between Case and Decision entity sets as one case can have at most one decision and one decision can have at most one case associated with it. As Decision is weak entity, there will be total participation from the Decision side and this relationship will be identifying relationship for Decision entity set. There are no descriptive attribute for this relationship set.</a:t>
            </a:r>
          </a:p>
          <a:p>
            <a:pPr marL="285750" indent="-285750">
              <a:lnSpc>
                <a:spcPct val="90000"/>
              </a:lnSpc>
              <a:spcBef>
                <a:spcPts val="1000"/>
              </a:spcBef>
              <a:buFont typeface="Arial"/>
              <a:buChar char="•"/>
            </a:pPr>
            <a:endParaRPr lang="en-US" sz="3600" dirty="0">
              <a:ea typeface="+mn-lt"/>
              <a:cs typeface="+mn-lt"/>
            </a:endParaRPr>
          </a:p>
          <a:p>
            <a:pPr marL="571500" indent="-571500">
              <a:lnSpc>
                <a:spcPct val="90000"/>
              </a:lnSpc>
              <a:spcBef>
                <a:spcPts val="1000"/>
              </a:spcBef>
              <a:buFont typeface="Wingdings"/>
              <a:buChar char="Ø"/>
            </a:pPr>
            <a:r>
              <a:rPr lang="en-US" sz="3600" b="1" dirty="0" err="1">
                <a:ea typeface="+mn-lt"/>
                <a:cs typeface="+mn-lt"/>
              </a:rPr>
              <a:t>Leads_to</a:t>
            </a:r>
            <a:r>
              <a:rPr lang="en-US" sz="3600" b="1" dirty="0">
                <a:ea typeface="+mn-lt"/>
                <a:cs typeface="+mn-lt"/>
              </a:rPr>
              <a:t> (R_ID, C_ID)</a:t>
            </a:r>
            <a:endParaRPr lang="en-US" sz="3600" dirty="0">
              <a:ea typeface="+mn-lt"/>
              <a:cs typeface="+mn-lt"/>
            </a:endParaRPr>
          </a:p>
          <a:p>
            <a:pPr marL="285750" indent="-285750">
              <a:lnSpc>
                <a:spcPct val="90000"/>
              </a:lnSpc>
              <a:spcBef>
                <a:spcPts val="1000"/>
              </a:spcBef>
              <a:buFont typeface="Arial"/>
              <a:buChar char="•"/>
            </a:pPr>
            <a:r>
              <a:rPr lang="en-US" sz="3600" dirty="0">
                <a:ea typeface="+mn-lt"/>
                <a:cs typeface="+mn-lt"/>
              </a:rPr>
              <a:t>It is a one to one relationship between Case and Report entity sets as there will be only one case for a given report and one case can have at most one report. There will be partial participation from both the side as there may be several reports where there is no case and all cases may not have report like with civil cases where no report is filed. Any of the R_ID or C_ID can be made primary key of the schema.</a:t>
            </a:r>
          </a:p>
          <a:p>
            <a:pPr marL="571500" indent="-571500">
              <a:lnSpc>
                <a:spcPct val="90000"/>
              </a:lnSpc>
              <a:spcBef>
                <a:spcPts val="1000"/>
              </a:spcBef>
              <a:buFont typeface="Wingdings"/>
              <a:buChar char="Ø"/>
            </a:pPr>
            <a:endParaRPr lang="en-US" sz="3600" b="1" dirty="0">
              <a:latin typeface="Helvetica"/>
              <a:cs typeface="Calibri"/>
            </a:endParaRPr>
          </a:p>
        </p:txBody>
      </p:sp>
    </p:spTree>
    <p:extLst>
      <p:ext uri="{BB962C8B-B14F-4D97-AF65-F5344CB8AC3E}">
        <p14:creationId xmlns:p14="http://schemas.microsoft.com/office/powerpoint/2010/main" val="11539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6661597" y="391196"/>
            <a:ext cx="568924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688580" y="1161570"/>
            <a:ext cx="17087044" cy="7215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dirty="0">
                <a:latin typeface="Helvetica"/>
                <a:ea typeface="+mn-lt"/>
                <a:cs typeface="+mn-lt"/>
              </a:rPr>
              <a:t>DEFENSE (</a:t>
            </a:r>
            <a:r>
              <a:rPr lang="en-US" sz="3600" b="1" u="sng" dirty="0">
                <a:latin typeface="Helvetica"/>
                <a:ea typeface="+mn-lt"/>
                <a:cs typeface="+mn-lt"/>
              </a:rPr>
              <a:t>C-ID, L-ID</a:t>
            </a:r>
            <a:r>
              <a:rPr lang="en-US" sz="3600" b="1" dirty="0">
                <a:latin typeface="Helvetica"/>
                <a:ea typeface="+mn-lt"/>
                <a:cs typeface="+mn-lt"/>
              </a:rPr>
              <a:t>, </a:t>
            </a:r>
            <a:r>
              <a:rPr lang="en-US" sz="3600" b="1" dirty="0" err="1">
                <a:latin typeface="Helvetica"/>
                <a:ea typeface="+mn-lt"/>
                <a:cs typeface="+mn-lt"/>
              </a:rPr>
              <a:t>Defendent_name</a:t>
            </a:r>
            <a:r>
              <a:rPr lang="en-US" sz="3600" b="1" dirty="0">
                <a:latin typeface="Helvetica"/>
                <a:ea typeface="+mn-lt"/>
                <a:cs typeface="+mn-lt"/>
              </a:rPr>
              <a:t>, Dob)</a:t>
            </a:r>
            <a:endParaRPr lang="en-US" sz="3600" dirty="0">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It is a many to many relationship between Lawyer and Case as there can be multiple lawyers for defendants in the same case and one lawyer can defend in multiple cases. There will be total participation from the Case entity set as a case must have a lawyer for a defendant but there will be partial participation from the Lawyer entity set as a given lawyer may not have defended any one in a case. Also, it contains </a:t>
            </a:r>
            <a:r>
              <a:rPr lang="en-US" sz="3600" dirty="0" err="1">
                <a:latin typeface="Helvetica"/>
                <a:ea typeface="+mn-lt"/>
                <a:cs typeface="+mn-lt"/>
              </a:rPr>
              <a:t>defendent</a:t>
            </a:r>
            <a:r>
              <a:rPr lang="en-US" sz="3600" dirty="0">
                <a:latin typeface="Helvetica"/>
                <a:ea typeface="+mn-lt"/>
                <a:cs typeface="+mn-lt"/>
              </a:rPr>
              <a:t> name and his Dob as descriptive attribute</a:t>
            </a: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r>
              <a:rPr lang="en-US" sz="3600" b="1" dirty="0">
                <a:latin typeface="Helvetica"/>
                <a:ea typeface="+mn-lt"/>
                <a:cs typeface="+mn-lt"/>
              </a:rPr>
              <a:t>PROSECUTION(</a:t>
            </a:r>
            <a:r>
              <a:rPr lang="en-US" sz="3600" b="1" u="sng" dirty="0">
                <a:latin typeface="Helvetica"/>
                <a:ea typeface="+mn-lt"/>
                <a:cs typeface="+mn-lt"/>
              </a:rPr>
              <a:t>C-ID, L-ID</a:t>
            </a:r>
            <a:r>
              <a:rPr lang="en-US" sz="3600" b="1" dirty="0">
                <a:latin typeface="Helvetica"/>
                <a:ea typeface="+mn-lt"/>
                <a:cs typeface="+mn-lt"/>
              </a:rPr>
              <a:t>, </a:t>
            </a:r>
            <a:r>
              <a:rPr lang="en-US" sz="3600" b="1" dirty="0" err="1">
                <a:latin typeface="Helvetica"/>
                <a:ea typeface="+mn-lt"/>
                <a:cs typeface="+mn-lt"/>
              </a:rPr>
              <a:t>Plaintiff_name</a:t>
            </a:r>
            <a:r>
              <a:rPr lang="en-US" sz="3600" b="1" dirty="0">
                <a:latin typeface="Helvetica"/>
                <a:ea typeface="+mn-lt"/>
                <a:cs typeface="+mn-lt"/>
              </a:rPr>
              <a:t>, Dob) </a:t>
            </a:r>
            <a:endParaRPr lang="en-US" sz="3600" dirty="0">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It is a many to many relationship between Lawyer and Case as there can be multiple lawyers for plaintiffs in the same case and one lawyer can play the role of prosecutor multiple cases. All the other things are same as Defense relationship. </a:t>
            </a:r>
          </a:p>
          <a:p>
            <a:pPr marL="571500" indent="-571500">
              <a:lnSpc>
                <a:spcPct val="90000"/>
              </a:lnSpc>
              <a:spcBef>
                <a:spcPts val="1000"/>
              </a:spcBef>
              <a:buFont typeface="Wingdings"/>
              <a:buChar char="Ø"/>
            </a:pPr>
            <a:endParaRPr lang="en-US" sz="3600" b="1" dirty="0">
              <a:latin typeface="Helvetica"/>
              <a:cs typeface="Calibri"/>
            </a:endParaRPr>
          </a:p>
        </p:txBody>
      </p:sp>
    </p:spTree>
    <p:extLst>
      <p:ext uri="{BB962C8B-B14F-4D97-AF65-F5344CB8AC3E}">
        <p14:creationId xmlns:p14="http://schemas.microsoft.com/office/powerpoint/2010/main" val="2109626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6661597" y="391196"/>
            <a:ext cx="568924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657264" y="1521693"/>
            <a:ext cx="17087044" cy="77139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dirty="0">
                <a:latin typeface="Helvetica"/>
                <a:ea typeface="+mn-lt"/>
                <a:cs typeface="+mn-lt"/>
              </a:rPr>
              <a:t>WINS (</a:t>
            </a:r>
            <a:r>
              <a:rPr lang="en-US" sz="3600" b="1" u="sng" dirty="0">
                <a:latin typeface="Helvetica"/>
                <a:ea typeface="+mn-lt"/>
                <a:cs typeface="+mn-lt"/>
              </a:rPr>
              <a:t>Name, Dob</a:t>
            </a:r>
            <a:r>
              <a:rPr lang="en-US" sz="3600" b="1" dirty="0">
                <a:latin typeface="Helvetica"/>
                <a:ea typeface="+mn-lt"/>
                <a:cs typeface="+mn-lt"/>
              </a:rPr>
              <a:t>, C-ID)</a:t>
            </a:r>
            <a:endParaRPr lang="en-US" sz="3600" dirty="0">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It is many to one relationship from Victim to Case with Victim on the many side. A case can have multiple victims and one victim can only be associated with one case(as per our assumption). There is total participation from Victim side as there must be a case if there is a victim. It is partial from the Case side as there may not be any victim in a case. </a:t>
            </a:r>
          </a:p>
          <a:p>
            <a:pPr marL="571500" indent="-571500">
              <a:lnSpc>
                <a:spcPct val="90000"/>
              </a:lnSpc>
              <a:spcBef>
                <a:spcPts val="1000"/>
              </a:spcBef>
              <a:buFont typeface="Wingdings"/>
              <a:buChar char="Ø"/>
            </a:pPr>
            <a:r>
              <a:rPr lang="en-US" sz="3600" b="1" dirty="0">
                <a:latin typeface="Helvetica"/>
                <a:ea typeface="+mn-lt"/>
                <a:cs typeface="+mn-lt"/>
              </a:rPr>
              <a:t>LOST(</a:t>
            </a:r>
            <a:r>
              <a:rPr lang="en-US" sz="3600" b="1" u="sng" dirty="0">
                <a:latin typeface="Helvetica"/>
                <a:ea typeface="+mn-lt"/>
                <a:cs typeface="+mn-lt"/>
              </a:rPr>
              <a:t>C-ID, Name, Dob</a:t>
            </a:r>
            <a:r>
              <a:rPr lang="en-US" sz="3600" b="1" dirty="0">
                <a:latin typeface="Helvetica"/>
                <a:ea typeface="+mn-lt"/>
                <a:cs typeface="+mn-lt"/>
              </a:rPr>
              <a:t>)</a:t>
            </a:r>
            <a:endParaRPr lang="en-US" sz="3600" dirty="0">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It is many to many relationship between Guilty and Case. A case can have multiple guilty and one person can be guilty in multiple cases. It is also total participation from the Guilty side since a person </a:t>
            </a:r>
            <a:r>
              <a:rPr lang="en-US" sz="3600" dirty="0" err="1">
                <a:latin typeface="Helvetica"/>
                <a:ea typeface="+mn-lt"/>
                <a:cs typeface="+mn-lt"/>
              </a:rPr>
              <a:t>can not</a:t>
            </a:r>
            <a:r>
              <a:rPr lang="en-US" sz="3600" dirty="0">
                <a:latin typeface="Helvetica"/>
                <a:ea typeface="+mn-lt"/>
                <a:cs typeface="+mn-lt"/>
              </a:rPr>
              <a:t> be decided to be guilty without a case. It is partial participation from Case side as a case may not find any person guilty.</a:t>
            </a: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endParaRPr lang="en-US" sz="3600" b="1" dirty="0">
              <a:latin typeface="Helvetica"/>
              <a:cs typeface="Calibri"/>
            </a:endParaRPr>
          </a:p>
        </p:txBody>
      </p:sp>
    </p:spTree>
    <p:extLst>
      <p:ext uri="{BB962C8B-B14F-4D97-AF65-F5344CB8AC3E}">
        <p14:creationId xmlns:p14="http://schemas.microsoft.com/office/powerpoint/2010/main" val="57846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47372" y="11"/>
            <a:ext cx="5840730" cy="10287000"/>
          </a:xfrm>
          <a:custGeom>
            <a:avLst/>
            <a:gdLst/>
            <a:ahLst/>
            <a:cxnLst/>
            <a:rect l="l" t="t" r="r" b="b"/>
            <a:pathLst>
              <a:path w="5840730" h="10287000">
                <a:moveTo>
                  <a:pt x="3395688" y="4700473"/>
                </a:moveTo>
                <a:lnTo>
                  <a:pt x="1719160" y="0"/>
                </a:lnTo>
                <a:lnTo>
                  <a:pt x="0" y="0"/>
                </a:lnTo>
                <a:lnTo>
                  <a:pt x="1870544" y="5244452"/>
                </a:lnTo>
                <a:lnTo>
                  <a:pt x="2809202" y="5468353"/>
                </a:lnTo>
                <a:lnTo>
                  <a:pt x="3395688" y="4700473"/>
                </a:lnTo>
                <a:close/>
              </a:path>
              <a:path w="5840730" h="10287000">
                <a:moveTo>
                  <a:pt x="5840615" y="0"/>
                </a:moveTo>
                <a:lnTo>
                  <a:pt x="1889379" y="0"/>
                </a:lnTo>
                <a:lnTo>
                  <a:pt x="3608171" y="4715954"/>
                </a:lnTo>
                <a:lnTo>
                  <a:pt x="3597859" y="4713567"/>
                </a:lnTo>
                <a:lnTo>
                  <a:pt x="3016681" y="5485473"/>
                </a:lnTo>
                <a:lnTo>
                  <a:pt x="4766665" y="10287000"/>
                </a:lnTo>
                <a:lnTo>
                  <a:pt x="5638622" y="10287000"/>
                </a:lnTo>
                <a:lnTo>
                  <a:pt x="5840615" y="10287000"/>
                </a:lnTo>
                <a:lnTo>
                  <a:pt x="5840615" y="8504961"/>
                </a:lnTo>
                <a:lnTo>
                  <a:pt x="5840615" y="0"/>
                </a:lnTo>
                <a:close/>
              </a:path>
            </a:pathLst>
          </a:custGeom>
          <a:solidFill>
            <a:srgbClr val="525252"/>
          </a:solidFill>
        </p:spPr>
        <p:txBody>
          <a:bodyPr wrap="square" lIns="0" tIns="0" rIns="0" bIns="0" rtlCol="0"/>
          <a:lstStyle/>
          <a:p>
            <a:endParaRPr lang="en-US"/>
          </a:p>
        </p:txBody>
      </p:sp>
      <p:sp>
        <p:nvSpPr>
          <p:cNvPr id="3" name="object 3"/>
          <p:cNvSpPr/>
          <p:nvPr/>
        </p:nvSpPr>
        <p:spPr>
          <a:xfrm>
            <a:off x="0" y="7870971"/>
            <a:ext cx="862330" cy="2416175"/>
          </a:xfrm>
          <a:custGeom>
            <a:avLst/>
            <a:gdLst/>
            <a:ahLst/>
            <a:cxnLst/>
            <a:rect l="l" t="t" r="r" b="b"/>
            <a:pathLst>
              <a:path w="862330" h="2416175">
                <a:moveTo>
                  <a:pt x="861727" y="2416028"/>
                </a:moveTo>
                <a:lnTo>
                  <a:pt x="0" y="2416028"/>
                </a:lnTo>
                <a:lnTo>
                  <a:pt x="0" y="0"/>
                </a:lnTo>
                <a:lnTo>
                  <a:pt x="861727" y="2416028"/>
                </a:lnTo>
                <a:close/>
              </a:path>
            </a:pathLst>
          </a:custGeom>
          <a:solidFill>
            <a:srgbClr val="525252"/>
          </a:solidFill>
        </p:spPr>
        <p:txBody>
          <a:bodyPr wrap="square" lIns="0" tIns="0" rIns="0" bIns="0" rtlCol="0"/>
          <a:lstStyle/>
          <a:p>
            <a:endParaRPr lang="en-US"/>
          </a:p>
        </p:txBody>
      </p:sp>
      <p:sp>
        <p:nvSpPr>
          <p:cNvPr id="4" name="object 4"/>
          <p:cNvSpPr txBox="1">
            <a:spLocks noGrp="1"/>
          </p:cNvSpPr>
          <p:nvPr>
            <p:ph type="title"/>
          </p:nvPr>
        </p:nvSpPr>
        <p:spPr>
          <a:xfrm>
            <a:off x="853693" y="3871331"/>
            <a:ext cx="12665126" cy="453774"/>
          </a:xfrm>
          <a:prstGeom prst="rect">
            <a:avLst/>
          </a:prstGeom>
        </p:spPr>
        <p:txBody>
          <a:bodyPr vert="horz" wrap="square" lIns="0" tIns="15875" rIns="0" bIns="0" rtlCol="0" anchor="t">
            <a:spAutoFit/>
          </a:bodyPr>
          <a:lstStyle/>
          <a:p>
            <a:pPr marL="12700">
              <a:spcBef>
                <a:spcPts val="125"/>
              </a:spcBef>
            </a:pPr>
            <a:r>
              <a:rPr lang="en-US" sz="5400" spc="20">
                <a:solidFill>
                  <a:srgbClr val="FF3B00"/>
                </a:solidFill>
                <a:latin typeface="Helvetica"/>
                <a:ea typeface="Tahoma"/>
              </a:rPr>
              <a:t>Converting E-R Diagram to Schemas and Removing Redundancies</a:t>
            </a:r>
          </a:p>
        </p:txBody>
      </p:sp>
    </p:spTree>
    <p:extLst>
      <p:ext uri="{BB962C8B-B14F-4D97-AF65-F5344CB8AC3E}">
        <p14:creationId xmlns:p14="http://schemas.microsoft.com/office/powerpoint/2010/main" val="2988787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7482625" y="642004"/>
            <a:ext cx="3483734" cy="4121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FF3B00"/>
                </a:solidFill>
                <a:latin typeface="Verdana"/>
                <a:ea typeface="Verdana"/>
              </a:rPr>
              <a:t> Schemas</a:t>
            </a:r>
          </a:p>
        </p:txBody>
      </p:sp>
      <p:sp>
        <p:nvSpPr>
          <p:cNvPr id="4" name="TextBox 3">
            <a:extLst>
              <a:ext uri="{FF2B5EF4-FFF2-40B4-BE49-F238E27FC236}">
                <a16:creationId xmlns:a16="http://schemas.microsoft.com/office/drawing/2014/main" id="{4B8C7B08-93DB-DF51-7739-6F81554DFD22}"/>
              </a:ext>
            </a:extLst>
          </p:cNvPr>
          <p:cNvSpPr txBox="1"/>
          <p:nvPr/>
        </p:nvSpPr>
        <p:spPr>
          <a:xfrm>
            <a:off x="672922" y="2418803"/>
            <a:ext cx="17087044" cy="65387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dirty="0">
                <a:latin typeface="Helvetica"/>
                <a:ea typeface="+mn-lt"/>
                <a:cs typeface="+mn-lt"/>
              </a:rPr>
              <a:t>Case</a:t>
            </a:r>
            <a:endParaRPr lang="en-US" sz="3600" dirty="0">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As Case is a strong entity, it can be directly converted into schema with same attributes.</a:t>
            </a:r>
          </a:p>
          <a:p>
            <a:pPr marL="285750" indent="-285750">
              <a:lnSpc>
                <a:spcPct val="90000"/>
              </a:lnSpc>
              <a:spcBef>
                <a:spcPts val="1000"/>
              </a:spcBef>
              <a:buFont typeface="Arial"/>
              <a:buChar char="•"/>
            </a:pPr>
            <a:r>
              <a:rPr lang="en-US" sz="3600" dirty="0">
                <a:latin typeface="Helvetica"/>
                <a:ea typeface="+mn-lt"/>
                <a:cs typeface="+mn-lt"/>
              </a:rPr>
              <a:t>   </a:t>
            </a:r>
            <a:r>
              <a:rPr lang="en-US" sz="3600" b="1" dirty="0">
                <a:latin typeface="Helvetica"/>
                <a:ea typeface="+mn-lt"/>
                <a:cs typeface="+mn-lt"/>
              </a:rPr>
              <a:t>Case(</a:t>
            </a:r>
            <a:r>
              <a:rPr lang="en-US" sz="3600" b="1" u="sng" dirty="0">
                <a:latin typeface="Helvetica"/>
                <a:ea typeface="+mn-lt"/>
                <a:cs typeface="+mn-lt"/>
              </a:rPr>
              <a:t>C-ID</a:t>
            </a:r>
            <a:r>
              <a:rPr lang="en-US" sz="3600" b="1" dirty="0">
                <a:latin typeface="Helvetica"/>
                <a:ea typeface="+mn-lt"/>
                <a:cs typeface="+mn-lt"/>
              </a:rPr>
              <a:t>, </a:t>
            </a:r>
            <a:r>
              <a:rPr lang="en-US" sz="3600" b="1" dirty="0" err="1">
                <a:latin typeface="Helvetica"/>
                <a:ea typeface="+mn-lt"/>
                <a:cs typeface="+mn-lt"/>
              </a:rPr>
              <a:t>Cname</a:t>
            </a:r>
            <a:r>
              <a:rPr lang="en-US" sz="3600" b="1" dirty="0">
                <a:latin typeface="Helvetica"/>
                <a:ea typeface="+mn-lt"/>
                <a:cs typeface="+mn-lt"/>
              </a:rPr>
              <a:t>, Date , Type, Status)</a:t>
            </a:r>
            <a:endParaRPr lang="en-US" sz="3600" dirty="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r>
              <a:rPr lang="en-US" sz="3600" b="1" dirty="0">
                <a:latin typeface="Helvetica"/>
                <a:ea typeface="+mn-lt"/>
                <a:cs typeface="+mn-lt"/>
              </a:rPr>
              <a:t>Decision</a:t>
            </a:r>
            <a:endParaRPr lang="en-US" sz="3600" dirty="0">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As Decision is a weak entity set, it will contain primary key of Case(C-ID) as its foreign key.</a:t>
            </a:r>
          </a:p>
          <a:p>
            <a:pPr marL="285750" indent="-285750">
              <a:lnSpc>
                <a:spcPct val="90000"/>
              </a:lnSpc>
              <a:spcBef>
                <a:spcPts val="1000"/>
              </a:spcBef>
              <a:buFont typeface="Arial"/>
              <a:buChar char="•"/>
            </a:pPr>
            <a:r>
              <a:rPr lang="en-US" sz="3600" dirty="0">
                <a:latin typeface="Helvetica"/>
                <a:ea typeface="+mn-lt"/>
                <a:cs typeface="+mn-lt"/>
              </a:rPr>
              <a:t>     </a:t>
            </a:r>
            <a:r>
              <a:rPr lang="en-US" sz="3600" b="1" dirty="0">
                <a:latin typeface="Helvetica"/>
                <a:ea typeface="+mn-lt"/>
                <a:cs typeface="+mn-lt"/>
              </a:rPr>
              <a:t>Decision(</a:t>
            </a:r>
            <a:r>
              <a:rPr lang="en-US" sz="3600" b="1" u="sng" dirty="0">
                <a:latin typeface="Helvetica"/>
                <a:ea typeface="+mn-lt"/>
                <a:cs typeface="+mn-lt"/>
              </a:rPr>
              <a:t>C-ID, </a:t>
            </a:r>
            <a:r>
              <a:rPr lang="en-US" sz="3600" b="1" u="sng" dirty="0" err="1">
                <a:latin typeface="Helvetica"/>
                <a:ea typeface="+mn-lt"/>
                <a:cs typeface="+mn-lt"/>
              </a:rPr>
              <a:t>Judge_name</a:t>
            </a:r>
            <a:r>
              <a:rPr lang="en-US" sz="3600" b="1" u="sng" dirty="0">
                <a:latin typeface="Helvetica"/>
                <a:ea typeface="+mn-lt"/>
                <a:cs typeface="+mn-lt"/>
              </a:rPr>
              <a:t>, Date, Sentence</a:t>
            </a:r>
            <a:r>
              <a:rPr lang="en-US" sz="3600" b="1" dirty="0">
                <a:latin typeface="Helvetica"/>
                <a:ea typeface="+mn-lt"/>
                <a:cs typeface="+mn-lt"/>
              </a:rPr>
              <a:t>)</a:t>
            </a:r>
            <a:endParaRPr lang="en-US" sz="3600" dirty="0">
              <a:latin typeface="Helvetica"/>
              <a:ea typeface="+mn-lt"/>
              <a:cs typeface="+mn-lt"/>
            </a:endParaRPr>
          </a:p>
          <a:p>
            <a:pPr marL="285750" lvl="3" indent="-285750">
              <a:lnSpc>
                <a:spcPct val="90000"/>
              </a:lnSpc>
              <a:spcBef>
                <a:spcPts val="5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endParaRPr lang="en-US" sz="3600" b="1" dirty="0">
              <a:latin typeface="Helvetica"/>
              <a:cs typeface="Calibri"/>
            </a:endParaRPr>
          </a:p>
        </p:txBody>
      </p:sp>
    </p:spTree>
    <p:extLst>
      <p:ext uri="{BB962C8B-B14F-4D97-AF65-F5344CB8AC3E}">
        <p14:creationId xmlns:p14="http://schemas.microsoft.com/office/powerpoint/2010/main" val="3961510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7482625" y="230210"/>
            <a:ext cx="348373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692975" y="2703111"/>
            <a:ext cx="17087044" cy="6232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3600" b="1" dirty="0">
                <a:latin typeface="Helvetica"/>
                <a:ea typeface="+mn-lt"/>
                <a:cs typeface="+mn-lt"/>
              </a:rPr>
              <a:t>Lawyer(</a:t>
            </a:r>
            <a:r>
              <a:rPr lang="en-US" sz="3600" b="1" u="sng" dirty="0">
                <a:latin typeface="Helvetica"/>
                <a:ea typeface="+mn-lt"/>
                <a:cs typeface="+mn-lt"/>
              </a:rPr>
              <a:t>L-ID</a:t>
            </a:r>
            <a:r>
              <a:rPr lang="en-US" sz="3600" b="1" dirty="0">
                <a:latin typeface="Helvetica"/>
                <a:ea typeface="+mn-lt"/>
                <a:cs typeface="+mn-lt"/>
              </a:rPr>
              <a:t>, Name, </a:t>
            </a:r>
            <a:r>
              <a:rPr lang="en-US" sz="3600" b="1" dirty="0" err="1">
                <a:latin typeface="Helvetica"/>
                <a:ea typeface="+mn-lt"/>
                <a:cs typeface="+mn-lt"/>
              </a:rPr>
              <a:t>No_of_cases</a:t>
            </a:r>
            <a:r>
              <a:rPr lang="en-US" sz="3600" b="1" dirty="0">
                <a:latin typeface="Helvetica"/>
                <a:ea typeface="+mn-lt"/>
                <a:cs typeface="+mn-lt"/>
              </a:rPr>
              <a:t>, Firm, Position,  Charge)</a:t>
            </a:r>
            <a:endParaRPr lang="en-US" sz="360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285750" indent="-285750">
              <a:lnSpc>
                <a:spcPct val="90000"/>
              </a:lnSpc>
              <a:spcBef>
                <a:spcPts val="1000"/>
              </a:spcBef>
              <a:buFont typeface="Arial"/>
              <a:buChar char="•"/>
            </a:pPr>
            <a:r>
              <a:rPr lang="en-US" sz="3600" b="1" dirty="0">
                <a:latin typeface="Helvetica"/>
                <a:ea typeface="+mn-lt"/>
                <a:cs typeface="+mn-lt"/>
              </a:rPr>
              <a:t>Report(</a:t>
            </a:r>
            <a:r>
              <a:rPr lang="en-US" sz="3600" b="1" u="sng" dirty="0">
                <a:latin typeface="Helvetica"/>
                <a:ea typeface="+mn-lt"/>
                <a:cs typeface="+mn-lt"/>
              </a:rPr>
              <a:t>R-ID</a:t>
            </a:r>
            <a:r>
              <a:rPr lang="en-US" sz="3600" b="1" dirty="0">
                <a:latin typeface="Helvetica"/>
                <a:ea typeface="+mn-lt"/>
                <a:cs typeface="+mn-lt"/>
              </a:rPr>
              <a:t>, Date, Location, Police Station, </a:t>
            </a:r>
            <a:r>
              <a:rPr lang="en-US" sz="3600" b="1" dirty="0" err="1">
                <a:latin typeface="Helvetica"/>
                <a:ea typeface="+mn-lt"/>
                <a:cs typeface="+mn-lt"/>
              </a:rPr>
              <a:t>Incharge</a:t>
            </a:r>
            <a:r>
              <a:rPr lang="en-US" sz="3600" b="1" dirty="0">
                <a:latin typeface="Helvetica"/>
                <a:ea typeface="+mn-lt"/>
                <a:cs typeface="+mn-lt"/>
              </a:rPr>
              <a:t>, Complainant, C-ID)</a:t>
            </a:r>
            <a:endParaRPr lang="en-US" sz="360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285750" indent="-285750">
              <a:lnSpc>
                <a:spcPct val="90000"/>
              </a:lnSpc>
              <a:spcBef>
                <a:spcPts val="1000"/>
              </a:spcBef>
              <a:buFont typeface="Arial"/>
              <a:buChar char="•"/>
            </a:pPr>
            <a:r>
              <a:rPr lang="en-US" sz="3600" b="1" dirty="0">
                <a:latin typeface="Helvetica"/>
                <a:ea typeface="+mn-lt"/>
                <a:cs typeface="+mn-lt"/>
              </a:rPr>
              <a:t>Victim(</a:t>
            </a:r>
            <a:r>
              <a:rPr lang="en-US" sz="3600" b="1" u="sng" dirty="0">
                <a:latin typeface="Helvetica"/>
                <a:ea typeface="+mn-lt"/>
                <a:cs typeface="+mn-lt"/>
              </a:rPr>
              <a:t>Name, Dob</a:t>
            </a:r>
            <a:r>
              <a:rPr lang="en-US" sz="3600" b="1" dirty="0">
                <a:latin typeface="Helvetica"/>
                <a:ea typeface="+mn-lt"/>
                <a:cs typeface="+mn-lt"/>
              </a:rPr>
              <a:t>, Gender, C-ID)</a:t>
            </a:r>
            <a:endParaRPr lang="en-US" sz="360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285750" indent="-285750">
              <a:lnSpc>
                <a:spcPct val="90000"/>
              </a:lnSpc>
              <a:spcBef>
                <a:spcPts val="1000"/>
              </a:spcBef>
              <a:buFont typeface="Arial"/>
              <a:buChar char="•"/>
            </a:pPr>
            <a:r>
              <a:rPr lang="en-US" sz="3600" b="1" dirty="0">
                <a:latin typeface="Helvetica"/>
                <a:ea typeface="+mn-lt"/>
                <a:cs typeface="+mn-lt"/>
              </a:rPr>
              <a:t>Guilty(</a:t>
            </a:r>
            <a:r>
              <a:rPr lang="en-US" sz="3600" b="1" u="sng" dirty="0">
                <a:latin typeface="Helvetica"/>
                <a:ea typeface="+mn-lt"/>
                <a:cs typeface="+mn-lt"/>
              </a:rPr>
              <a:t>Name, Dob</a:t>
            </a:r>
            <a:r>
              <a:rPr lang="en-US" sz="3600" b="1" dirty="0">
                <a:latin typeface="Helvetica"/>
                <a:ea typeface="+mn-lt"/>
                <a:cs typeface="+mn-lt"/>
              </a:rPr>
              <a:t>, History, Juvenile, Gender)</a:t>
            </a:r>
            <a:endParaRPr lang="en-US" sz="360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endParaRPr lang="en-US" sz="3600" b="1" dirty="0">
              <a:latin typeface="Helvetica"/>
              <a:ea typeface="Verdana"/>
              <a:cs typeface="Calibri"/>
            </a:endParaRPr>
          </a:p>
        </p:txBody>
      </p:sp>
      <p:sp>
        <p:nvSpPr>
          <p:cNvPr id="5" name="TextBox 4">
            <a:extLst>
              <a:ext uri="{FF2B5EF4-FFF2-40B4-BE49-F238E27FC236}">
                <a16:creationId xmlns:a16="http://schemas.microsoft.com/office/drawing/2014/main" id="{44EFFAE3-7E02-7739-E75E-E6549095197C}"/>
              </a:ext>
            </a:extLst>
          </p:cNvPr>
          <p:cNvSpPr txBox="1"/>
          <p:nvPr/>
        </p:nvSpPr>
        <p:spPr>
          <a:xfrm>
            <a:off x="914400" y="743953"/>
            <a:ext cx="144539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
              <a:buChar char="Ø"/>
            </a:pPr>
            <a:r>
              <a:rPr lang="en-US" sz="4000"/>
              <a:t>Following schemas are strong entity sets so they will be converted directly into tables</a:t>
            </a:r>
            <a:r>
              <a:rPr lang="en-US" sz="4000">
                <a:cs typeface="Calibri"/>
              </a:rPr>
              <a:t>​</a:t>
            </a:r>
          </a:p>
        </p:txBody>
      </p:sp>
    </p:spTree>
    <p:extLst>
      <p:ext uri="{BB962C8B-B14F-4D97-AF65-F5344CB8AC3E}">
        <p14:creationId xmlns:p14="http://schemas.microsoft.com/office/powerpoint/2010/main" val="404637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7482625" y="230210"/>
            <a:ext cx="348373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472396" y="2122134"/>
            <a:ext cx="17087044"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dirty="0">
                <a:latin typeface="Helvetica"/>
                <a:ea typeface="+mn-lt"/>
                <a:cs typeface="+mn-lt"/>
              </a:rPr>
              <a:t>Result</a:t>
            </a:r>
            <a:endParaRPr lang="en-US" sz="3600" dirty="0">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Since Result is a one-one relationship between Decision and Case, there will be no additional table for Result and it will be merged into Decision table with C-ID as primary key.</a:t>
            </a:r>
          </a:p>
          <a:p>
            <a:pPr marL="285750" indent="-285750">
              <a:lnSpc>
                <a:spcPct val="90000"/>
              </a:lnSpc>
              <a:spcBef>
                <a:spcPts val="1000"/>
              </a:spcBef>
              <a:buFont typeface="Arial"/>
              <a:buChar char="•"/>
            </a:pPr>
            <a:endParaRPr lang="en-US" sz="3600" b="1" dirty="0">
              <a:latin typeface="Helvetica"/>
              <a:ea typeface="+mn-lt"/>
              <a:cs typeface="+mn-lt"/>
            </a:endParaRPr>
          </a:p>
          <a:p>
            <a:pPr marL="571500" indent="-571500">
              <a:lnSpc>
                <a:spcPct val="90000"/>
              </a:lnSpc>
              <a:spcBef>
                <a:spcPts val="1000"/>
              </a:spcBef>
              <a:buFont typeface="Wingdings"/>
              <a:buChar char="Ø"/>
            </a:pPr>
            <a:r>
              <a:rPr lang="en-US" sz="3600" b="1" dirty="0" err="1">
                <a:latin typeface="Helvetica"/>
                <a:ea typeface="+mn-lt"/>
                <a:cs typeface="+mn-lt"/>
              </a:rPr>
              <a:t>Leads_to</a:t>
            </a:r>
            <a:endParaRPr lang="en-US" sz="3600" dirty="0" err="1">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Similar to Result relationship set, there will be no additional table for </a:t>
            </a:r>
            <a:r>
              <a:rPr lang="en-US" sz="3600" dirty="0" err="1">
                <a:latin typeface="Helvetica"/>
                <a:ea typeface="+mn-lt"/>
                <a:cs typeface="+mn-lt"/>
              </a:rPr>
              <a:t>Leads_to</a:t>
            </a:r>
            <a:r>
              <a:rPr lang="en-US" sz="3600" dirty="0">
                <a:latin typeface="Helvetica"/>
                <a:ea typeface="+mn-lt"/>
                <a:cs typeface="+mn-lt"/>
              </a:rPr>
              <a:t> and the primary key of Case(C-ID) will act as foreign key in Report table.</a:t>
            </a: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endParaRPr lang="en-US" sz="3600" b="1" dirty="0">
              <a:latin typeface="Helvetica"/>
              <a:cs typeface="Calibri"/>
            </a:endParaRPr>
          </a:p>
        </p:txBody>
      </p:sp>
    </p:spTree>
    <p:extLst>
      <p:ext uri="{BB962C8B-B14F-4D97-AF65-F5344CB8AC3E}">
        <p14:creationId xmlns:p14="http://schemas.microsoft.com/office/powerpoint/2010/main" val="330366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7482625" y="230210"/>
            <a:ext cx="348373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672922" y="1667242"/>
            <a:ext cx="17087044" cy="81627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dirty="0">
                <a:latin typeface="Helvetica"/>
                <a:ea typeface="+mn-lt"/>
                <a:cs typeface="+mn-lt"/>
              </a:rPr>
              <a:t>WINS</a:t>
            </a:r>
            <a:endParaRPr lang="en-US" sz="3600" dirty="0">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Since it is a many to one relationship, we don’t need an additional table to represent it and it can be merged with table on many side. In this case, it will be merged with the Victim schema.</a:t>
            </a:r>
          </a:p>
          <a:p>
            <a:pPr marL="285750" indent="-285750">
              <a:lnSpc>
                <a:spcPct val="90000"/>
              </a:lnSpc>
              <a:spcBef>
                <a:spcPts val="1000"/>
              </a:spcBef>
              <a:buFont typeface="Arial"/>
              <a:buChar char="•"/>
            </a:pPr>
            <a:endParaRPr lang="en-US" sz="3600" dirty="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r>
              <a:rPr lang="en-US" sz="3600" b="1" dirty="0">
                <a:latin typeface="Helvetica"/>
                <a:ea typeface="+mn-lt"/>
                <a:cs typeface="+mn-lt"/>
              </a:rPr>
              <a:t>LOST</a:t>
            </a:r>
            <a:endParaRPr lang="en-US" sz="3600" dirty="0">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Lost is a many to many relationship between Case and Guilty. It will be converted into a new schema having primary key of both the table as its composite primary key.</a:t>
            </a:r>
          </a:p>
          <a:p>
            <a:pPr marL="285750" indent="-285750">
              <a:lnSpc>
                <a:spcPct val="90000"/>
              </a:lnSpc>
              <a:spcBef>
                <a:spcPts val="1000"/>
              </a:spcBef>
              <a:buFont typeface="Arial"/>
              <a:buChar char="•"/>
            </a:pPr>
            <a:r>
              <a:rPr lang="en-US" sz="3600" dirty="0">
                <a:latin typeface="Helvetica"/>
                <a:ea typeface="+mn-lt"/>
                <a:cs typeface="+mn-lt"/>
              </a:rPr>
              <a:t>  </a:t>
            </a:r>
            <a:r>
              <a:rPr lang="en-US" sz="3600" b="1" dirty="0">
                <a:latin typeface="Helvetica"/>
                <a:ea typeface="+mn-lt"/>
                <a:cs typeface="+mn-lt"/>
              </a:rPr>
              <a:t>Lost(</a:t>
            </a:r>
            <a:r>
              <a:rPr lang="en-US" sz="3600" b="1" u="sng" dirty="0">
                <a:latin typeface="Helvetica"/>
                <a:ea typeface="+mn-lt"/>
                <a:cs typeface="+mn-lt"/>
              </a:rPr>
              <a:t>C-ID, Name, Dob</a:t>
            </a:r>
            <a:r>
              <a:rPr lang="en-US" sz="3600" b="1" dirty="0">
                <a:latin typeface="Helvetica"/>
                <a:ea typeface="+mn-lt"/>
                <a:cs typeface="+mn-lt"/>
              </a:rPr>
              <a:t>)</a:t>
            </a:r>
            <a:endParaRPr lang="en-US" sz="3600" dirty="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285750" lvl="3" indent="-285750">
              <a:lnSpc>
                <a:spcPct val="90000"/>
              </a:lnSpc>
              <a:spcBef>
                <a:spcPts val="5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endParaRPr lang="en-US" sz="3600" b="1" dirty="0">
              <a:latin typeface="Helvetica"/>
              <a:cs typeface="Calibri"/>
            </a:endParaRPr>
          </a:p>
        </p:txBody>
      </p:sp>
    </p:spTree>
    <p:extLst>
      <p:ext uri="{BB962C8B-B14F-4D97-AF65-F5344CB8AC3E}">
        <p14:creationId xmlns:p14="http://schemas.microsoft.com/office/powerpoint/2010/main" val="490607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7482625" y="230210"/>
            <a:ext cx="348373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672922" y="1714214"/>
            <a:ext cx="17087044" cy="77282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dirty="0">
                <a:latin typeface="Helvetica"/>
                <a:ea typeface="+mn-lt"/>
                <a:cs typeface="+mn-lt"/>
              </a:rPr>
              <a:t>DEFENSE</a:t>
            </a:r>
            <a:endParaRPr lang="en-US" sz="3600" dirty="0">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As it is a many to many relationship between Case and Lawyer, it will be converted into its own schema having C-ID and L-ID as its composite primary key. Other descriptive attributes will remain as it is.</a:t>
            </a:r>
          </a:p>
          <a:p>
            <a:pPr marL="285750" indent="-285750">
              <a:lnSpc>
                <a:spcPct val="90000"/>
              </a:lnSpc>
              <a:spcBef>
                <a:spcPts val="1000"/>
              </a:spcBef>
              <a:buFont typeface="Arial"/>
              <a:buChar char="•"/>
            </a:pPr>
            <a:r>
              <a:rPr lang="en-US" sz="3600" b="1" dirty="0">
                <a:latin typeface="Helvetica"/>
                <a:ea typeface="+mn-lt"/>
                <a:cs typeface="+mn-lt"/>
              </a:rPr>
              <a:t>Defense(</a:t>
            </a:r>
            <a:r>
              <a:rPr lang="en-US" sz="3600" b="1" u="sng" dirty="0">
                <a:latin typeface="Helvetica"/>
                <a:ea typeface="+mn-lt"/>
                <a:cs typeface="+mn-lt"/>
              </a:rPr>
              <a:t>C-ID, L-ID</a:t>
            </a:r>
            <a:r>
              <a:rPr lang="en-US" sz="3600" b="1" dirty="0">
                <a:latin typeface="Helvetica"/>
                <a:ea typeface="+mn-lt"/>
                <a:cs typeface="+mn-lt"/>
              </a:rPr>
              <a:t>, </a:t>
            </a:r>
            <a:r>
              <a:rPr lang="en-US" sz="3600" b="1" dirty="0" err="1">
                <a:latin typeface="Helvetica"/>
                <a:ea typeface="+mn-lt"/>
                <a:cs typeface="+mn-lt"/>
              </a:rPr>
              <a:t>Defendent_name</a:t>
            </a:r>
            <a:r>
              <a:rPr lang="en-US" sz="3600" b="1" dirty="0">
                <a:latin typeface="Helvetica"/>
                <a:ea typeface="+mn-lt"/>
                <a:cs typeface="+mn-lt"/>
              </a:rPr>
              <a:t>, Dob)</a:t>
            </a:r>
            <a:endParaRPr lang="en-US" sz="3600" dirty="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r>
              <a:rPr lang="en-US" sz="3600" b="1" dirty="0">
                <a:latin typeface="Helvetica"/>
                <a:ea typeface="+mn-lt"/>
                <a:cs typeface="+mn-lt"/>
              </a:rPr>
              <a:t>PROSECUTION</a:t>
            </a:r>
            <a:endParaRPr lang="en-US" sz="3600" dirty="0">
              <a:latin typeface="Helvetica"/>
              <a:ea typeface="+mn-lt"/>
              <a:cs typeface="+mn-lt"/>
            </a:endParaRPr>
          </a:p>
          <a:p>
            <a:pPr marL="285750" indent="-285750">
              <a:lnSpc>
                <a:spcPct val="90000"/>
              </a:lnSpc>
              <a:spcBef>
                <a:spcPts val="1000"/>
              </a:spcBef>
              <a:buFont typeface="Arial"/>
              <a:buChar char="•"/>
            </a:pPr>
            <a:r>
              <a:rPr lang="en-US" sz="3600" dirty="0">
                <a:latin typeface="Helvetica"/>
                <a:ea typeface="+mn-lt"/>
                <a:cs typeface="+mn-lt"/>
              </a:rPr>
              <a:t>Similar to Defense relationship, it will also be converted into its own schema with C-ID and L-ID as its composite primary key.</a:t>
            </a:r>
          </a:p>
          <a:p>
            <a:pPr marL="285750" indent="-285750">
              <a:lnSpc>
                <a:spcPct val="90000"/>
              </a:lnSpc>
              <a:spcBef>
                <a:spcPts val="1000"/>
              </a:spcBef>
              <a:buFont typeface="Arial"/>
              <a:buChar char="•"/>
            </a:pPr>
            <a:r>
              <a:rPr lang="en-US" sz="3600" b="1" dirty="0">
                <a:latin typeface="Helvetica"/>
                <a:ea typeface="+mn-lt"/>
                <a:cs typeface="+mn-lt"/>
              </a:rPr>
              <a:t>Prosecution(</a:t>
            </a:r>
            <a:r>
              <a:rPr lang="en-US" sz="3600" b="1" u="sng" dirty="0">
                <a:latin typeface="Helvetica"/>
                <a:ea typeface="+mn-lt"/>
                <a:cs typeface="+mn-lt"/>
              </a:rPr>
              <a:t>C-ID, L-ID</a:t>
            </a:r>
            <a:r>
              <a:rPr lang="en-US" sz="3600" b="1" dirty="0">
                <a:latin typeface="Helvetica"/>
                <a:ea typeface="+mn-lt"/>
                <a:cs typeface="+mn-lt"/>
              </a:rPr>
              <a:t>, </a:t>
            </a:r>
            <a:r>
              <a:rPr lang="en-US" sz="3600" b="1" dirty="0" err="1">
                <a:latin typeface="Helvetica"/>
                <a:ea typeface="+mn-lt"/>
                <a:cs typeface="+mn-lt"/>
              </a:rPr>
              <a:t>Plaintiff_name</a:t>
            </a:r>
            <a:r>
              <a:rPr lang="en-US" sz="3600" b="1" dirty="0">
                <a:latin typeface="Helvetica"/>
                <a:ea typeface="+mn-lt"/>
                <a:cs typeface="+mn-lt"/>
              </a:rPr>
              <a:t>, Dob)</a:t>
            </a:r>
            <a:endParaRPr lang="en-US" sz="3600" dirty="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endParaRPr lang="en-US" sz="3600" b="1" dirty="0">
              <a:latin typeface="Helvetica"/>
              <a:cs typeface="Calibri"/>
            </a:endParaRPr>
          </a:p>
        </p:txBody>
      </p:sp>
    </p:spTree>
    <p:extLst>
      <p:ext uri="{BB962C8B-B14F-4D97-AF65-F5344CB8AC3E}">
        <p14:creationId xmlns:p14="http://schemas.microsoft.com/office/powerpoint/2010/main" val="340259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47372" y="11"/>
            <a:ext cx="5840730" cy="10287000"/>
          </a:xfrm>
          <a:custGeom>
            <a:avLst/>
            <a:gdLst/>
            <a:ahLst/>
            <a:cxnLst/>
            <a:rect l="l" t="t" r="r" b="b"/>
            <a:pathLst>
              <a:path w="5840730" h="10287000">
                <a:moveTo>
                  <a:pt x="3395688" y="4700473"/>
                </a:moveTo>
                <a:lnTo>
                  <a:pt x="1719160" y="0"/>
                </a:lnTo>
                <a:lnTo>
                  <a:pt x="0" y="0"/>
                </a:lnTo>
                <a:lnTo>
                  <a:pt x="1870544" y="5244452"/>
                </a:lnTo>
                <a:lnTo>
                  <a:pt x="2809202" y="5468353"/>
                </a:lnTo>
                <a:lnTo>
                  <a:pt x="3395688" y="4700473"/>
                </a:lnTo>
                <a:close/>
              </a:path>
              <a:path w="5840730" h="10287000">
                <a:moveTo>
                  <a:pt x="5840615" y="0"/>
                </a:moveTo>
                <a:lnTo>
                  <a:pt x="1889379" y="0"/>
                </a:lnTo>
                <a:lnTo>
                  <a:pt x="3608171" y="4715954"/>
                </a:lnTo>
                <a:lnTo>
                  <a:pt x="3597859" y="4713567"/>
                </a:lnTo>
                <a:lnTo>
                  <a:pt x="3016681" y="5485473"/>
                </a:lnTo>
                <a:lnTo>
                  <a:pt x="4766665" y="10287000"/>
                </a:lnTo>
                <a:lnTo>
                  <a:pt x="5638622" y="10287000"/>
                </a:lnTo>
                <a:lnTo>
                  <a:pt x="5840615" y="10287000"/>
                </a:lnTo>
                <a:lnTo>
                  <a:pt x="5840615" y="8504961"/>
                </a:lnTo>
                <a:lnTo>
                  <a:pt x="5840615" y="0"/>
                </a:lnTo>
                <a:close/>
              </a:path>
            </a:pathLst>
          </a:custGeom>
          <a:solidFill>
            <a:srgbClr val="525252"/>
          </a:solidFill>
        </p:spPr>
        <p:txBody>
          <a:bodyPr wrap="square" lIns="0" tIns="0" rIns="0" bIns="0" rtlCol="0"/>
          <a:lstStyle/>
          <a:p>
            <a:endParaRPr lang="en-US"/>
          </a:p>
        </p:txBody>
      </p:sp>
      <p:sp>
        <p:nvSpPr>
          <p:cNvPr id="3" name="object 3"/>
          <p:cNvSpPr/>
          <p:nvPr/>
        </p:nvSpPr>
        <p:spPr>
          <a:xfrm>
            <a:off x="0" y="7870971"/>
            <a:ext cx="862330" cy="2416175"/>
          </a:xfrm>
          <a:custGeom>
            <a:avLst/>
            <a:gdLst/>
            <a:ahLst/>
            <a:cxnLst/>
            <a:rect l="l" t="t" r="r" b="b"/>
            <a:pathLst>
              <a:path w="862330" h="2416175">
                <a:moveTo>
                  <a:pt x="861727" y="2416028"/>
                </a:moveTo>
                <a:lnTo>
                  <a:pt x="0" y="2416028"/>
                </a:lnTo>
                <a:lnTo>
                  <a:pt x="0" y="0"/>
                </a:lnTo>
                <a:lnTo>
                  <a:pt x="861727" y="2416028"/>
                </a:lnTo>
                <a:close/>
              </a:path>
            </a:pathLst>
          </a:custGeom>
          <a:solidFill>
            <a:srgbClr val="525252"/>
          </a:solidFill>
        </p:spPr>
        <p:txBody>
          <a:bodyPr wrap="square" lIns="0" tIns="0" rIns="0" bIns="0" rtlCol="0"/>
          <a:lstStyle/>
          <a:p>
            <a:endParaRPr lang="en-US"/>
          </a:p>
        </p:txBody>
      </p:sp>
      <p:sp>
        <p:nvSpPr>
          <p:cNvPr id="4" name="object 4"/>
          <p:cNvSpPr txBox="1">
            <a:spLocks noGrp="1"/>
          </p:cNvSpPr>
          <p:nvPr>
            <p:ph type="title"/>
          </p:nvPr>
        </p:nvSpPr>
        <p:spPr>
          <a:xfrm>
            <a:off x="1899294" y="2968490"/>
            <a:ext cx="13471948" cy="2970685"/>
          </a:xfrm>
          <a:prstGeom prst="rect">
            <a:avLst/>
          </a:prstGeom>
        </p:spPr>
        <p:txBody>
          <a:bodyPr vert="horz" wrap="square" lIns="0" tIns="15875" rIns="0" bIns="0" rtlCol="0" anchor="t">
            <a:spAutoFit/>
          </a:bodyPr>
          <a:lstStyle/>
          <a:p>
            <a:pPr marL="12700">
              <a:spcBef>
                <a:spcPts val="125"/>
              </a:spcBef>
            </a:pPr>
            <a:r>
              <a:rPr lang="en-US" sz="9600" spc="20">
                <a:solidFill>
                  <a:srgbClr val="FF3B00"/>
                </a:solidFill>
                <a:latin typeface="Helvetica"/>
                <a:ea typeface="Tahoma"/>
              </a:rPr>
              <a:t>Functional Dependencies</a:t>
            </a:r>
          </a:p>
        </p:txBody>
      </p:sp>
    </p:spTree>
    <p:extLst>
      <p:ext uri="{BB962C8B-B14F-4D97-AF65-F5344CB8AC3E}">
        <p14:creationId xmlns:p14="http://schemas.microsoft.com/office/powerpoint/2010/main" val="3181105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9222349" y="-106680"/>
            <a:ext cx="9065895" cy="10287000"/>
          </a:xfrm>
          <a:custGeom>
            <a:avLst/>
            <a:gdLst/>
            <a:ahLst/>
            <a:cxnLst/>
            <a:rect l="l" t="t" r="r" b="b"/>
            <a:pathLst>
              <a:path w="9065894" h="10287000">
                <a:moveTo>
                  <a:pt x="9065650" y="10286999"/>
                </a:moveTo>
                <a:lnTo>
                  <a:pt x="1986043" y="10286999"/>
                </a:lnTo>
                <a:lnTo>
                  <a:pt x="0" y="0"/>
                </a:lnTo>
                <a:lnTo>
                  <a:pt x="9065650" y="0"/>
                </a:lnTo>
                <a:lnTo>
                  <a:pt x="9065650" y="10286999"/>
                </a:lnTo>
                <a:close/>
              </a:path>
            </a:pathLst>
          </a:custGeom>
          <a:solidFill>
            <a:srgbClr val="525252"/>
          </a:solidFill>
        </p:spPr>
        <p:txBody>
          <a:bodyPr wrap="square" lIns="0" tIns="0" rIns="0" bIns="0" rtlCol="0"/>
          <a:lstStyle/>
          <a:p>
            <a:endParaRPr lang="en-US"/>
          </a:p>
        </p:txBody>
      </p:sp>
      <p:sp>
        <p:nvSpPr>
          <p:cNvPr id="6" name="object 6"/>
          <p:cNvSpPr txBox="1">
            <a:spLocks noGrp="1"/>
          </p:cNvSpPr>
          <p:nvPr>
            <p:ph type="title"/>
          </p:nvPr>
        </p:nvSpPr>
        <p:spPr>
          <a:xfrm>
            <a:off x="11963400" y="3034436"/>
            <a:ext cx="5510530" cy="647133"/>
          </a:xfrm>
          <a:prstGeom prst="rect">
            <a:avLst/>
          </a:prstGeom>
        </p:spPr>
        <p:txBody>
          <a:bodyPr vert="horz" wrap="square" lIns="0" tIns="4445" rIns="0" bIns="0" rtlCol="0">
            <a:spAutoFit/>
          </a:bodyPr>
          <a:lstStyle/>
          <a:p>
            <a:pPr marL="859155" marR="5080" indent="-847090">
              <a:lnSpc>
                <a:spcPct val="100800"/>
              </a:lnSpc>
              <a:spcBef>
                <a:spcPts val="35"/>
              </a:spcBef>
            </a:pPr>
            <a:r>
              <a:rPr lang="en-IN" sz="8000" spc="-90">
                <a:solidFill>
                  <a:srgbClr val="FF8A62"/>
                </a:solidFill>
              </a:rPr>
              <a:t>CONTENTS</a:t>
            </a:r>
            <a:endParaRPr sz="8000"/>
          </a:p>
        </p:txBody>
      </p:sp>
      <p:sp>
        <p:nvSpPr>
          <p:cNvPr id="7" name="object 7"/>
          <p:cNvSpPr txBox="1"/>
          <p:nvPr/>
        </p:nvSpPr>
        <p:spPr>
          <a:xfrm>
            <a:off x="1581189" y="1572571"/>
            <a:ext cx="2367915" cy="243244"/>
          </a:xfrm>
          <a:prstGeom prst="rect">
            <a:avLst/>
          </a:prstGeom>
        </p:spPr>
        <p:txBody>
          <a:bodyPr vert="horz" wrap="square" lIns="0" tIns="15240" rIns="0" bIns="0" rtlCol="0">
            <a:spAutoFit/>
          </a:bodyPr>
          <a:lstStyle/>
          <a:p>
            <a:pPr marL="12700">
              <a:lnSpc>
                <a:spcPct val="100000"/>
              </a:lnSpc>
              <a:spcBef>
                <a:spcPts val="120"/>
              </a:spcBef>
            </a:pPr>
            <a:r>
              <a:rPr lang="en-IN" sz="2850" b="1" spc="25">
                <a:latin typeface="Tahoma"/>
                <a:cs typeface="Tahoma"/>
              </a:rPr>
              <a:t>ER Diagram</a:t>
            </a:r>
            <a:endParaRPr sz="2850">
              <a:latin typeface="Tahoma"/>
              <a:cs typeface="Tahoma"/>
            </a:endParaRPr>
          </a:p>
        </p:txBody>
      </p:sp>
      <p:sp>
        <p:nvSpPr>
          <p:cNvPr id="8" name="object 8"/>
          <p:cNvSpPr txBox="1"/>
          <p:nvPr/>
        </p:nvSpPr>
        <p:spPr>
          <a:xfrm>
            <a:off x="1594277" y="3027701"/>
            <a:ext cx="2938780" cy="243244"/>
          </a:xfrm>
          <a:prstGeom prst="rect">
            <a:avLst/>
          </a:prstGeom>
        </p:spPr>
        <p:txBody>
          <a:bodyPr vert="horz" wrap="square" lIns="0" tIns="15240" rIns="0" bIns="0" rtlCol="0">
            <a:spAutoFit/>
          </a:bodyPr>
          <a:lstStyle/>
          <a:p>
            <a:pPr marL="12700">
              <a:lnSpc>
                <a:spcPct val="100000"/>
              </a:lnSpc>
              <a:spcBef>
                <a:spcPts val="120"/>
              </a:spcBef>
            </a:pPr>
            <a:r>
              <a:rPr lang="en-IN" sz="2850" b="1" spc="105">
                <a:latin typeface="Tahoma"/>
                <a:cs typeface="Tahoma"/>
              </a:rPr>
              <a:t>Entity Set</a:t>
            </a:r>
            <a:endParaRPr sz="2850">
              <a:latin typeface="Tahoma"/>
              <a:cs typeface="Tahoma"/>
            </a:endParaRPr>
          </a:p>
        </p:txBody>
      </p:sp>
      <p:sp>
        <p:nvSpPr>
          <p:cNvPr id="9" name="object 9"/>
          <p:cNvSpPr txBox="1"/>
          <p:nvPr/>
        </p:nvSpPr>
        <p:spPr>
          <a:xfrm>
            <a:off x="1585702" y="7488070"/>
            <a:ext cx="3282369" cy="243244"/>
          </a:xfrm>
          <a:prstGeom prst="rect">
            <a:avLst/>
          </a:prstGeom>
        </p:spPr>
        <p:txBody>
          <a:bodyPr vert="horz" wrap="square" lIns="0" tIns="15240" rIns="0" bIns="0" rtlCol="0">
            <a:spAutoFit/>
          </a:bodyPr>
          <a:lstStyle/>
          <a:p>
            <a:pPr marL="12700">
              <a:lnSpc>
                <a:spcPct val="100000"/>
              </a:lnSpc>
              <a:spcBef>
                <a:spcPts val="120"/>
              </a:spcBef>
            </a:pPr>
            <a:r>
              <a:rPr sz="2850" b="1" spc="45">
                <a:latin typeface="Tahoma"/>
                <a:cs typeface="Tahoma"/>
              </a:rPr>
              <a:t>T</a:t>
            </a:r>
            <a:r>
              <a:rPr lang="en-IN" sz="2850" b="1" spc="45" err="1">
                <a:latin typeface="Tahoma"/>
                <a:cs typeface="Tahoma"/>
              </a:rPr>
              <a:t>ables</a:t>
            </a:r>
            <a:r>
              <a:rPr lang="en-IN" sz="2850" b="1" spc="45">
                <a:latin typeface="Tahoma"/>
                <a:cs typeface="Tahoma"/>
              </a:rPr>
              <a:t> and Data</a:t>
            </a:r>
            <a:endParaRPr sz="2850">
              <a:latin typeface="Tahoma"/>
              <a:cs typeface="Tahoma"/>
            </a:endParaRPr>
          </a:p>
        </p:txBody>
      </p:sp>
      <p:sp>
        <p:nvSpPr>
          <p:cNvPr id="11" name="object 11"/>
          <p:cNvSpPr txBox="1"/>
          <p:nvPr/>
        </p:nvSpPr>
        <p:spPr>
          <a:xfrm>
            <a:off x="1586571" y="8892713"/>
            <a:ext cx="7367444" cy="243244"/>
          </a:xfrm>
          <a:prstGeom prst="rect">
            <a:avLst/>
          </a:prstGeom>
        </p:spPr>
        <p:txBody>
          <a:bodyPr vert="horz" wrap="square" lIns="0" tIns="15240" rIns="0" bIns="0" rtlCol="0">
            <a:spAutoFit/>
          </a:bodyPr>
          <a:lstStyle/>
          <a:p>
            <a:pPr marL="12700">
              <a:lnSpc>
                <a:spcPct val="100000"/>
              </a:lnSpc>
              <a:spcBef>
                <a:spcPts val="120"/>
              </a:spcBef>
            </a:pPr>
            <a:r>
              <a:rPr lang="en-IN" sz="2850" b="1" spc="25">
                <a:latin typeface="Tahoma"/>
                <a:cs typeface="Tahoma"/>
              </a:rPr>
              <a:t>Queries in Structured Query Language</a:t>
            </a:r>
            <a:endParaRPr lang="en-IN" sz="2850">
              <a:latin typeface="Tahoma"/>
              <a:cs typeface="Tahoma"/>
            </a:endParaRPr>
          </a:p>
        </p:txBody>
      </p:sp>
      <p:sp>
        <p:nvSpPr>
          <p:cNvPr id="12" name="object 12"/>
          <p:cNvSpPr txBox="1"/>
          <p:nvPr/>
        </p:nvSpPr>
        <p:spPr>
          <a:xfrm>
            <a:off x="15286852" y="8424915"/>
            <a:ext cx="1985645" cy="473709"/>
          </a:xfrm>
          <a:prstGeom prst="rect">
            <a:avLst/>
          </a:prstGeom>
        </p:spPr>
        <p:txBody>
          <a:bodyPr vert="horz" wrap="square" lIns="0" tIns="11430" rIns="0" bIns="0" rtlCol="0" anchor="t">
            <a:spAutoFit/>
          </a:bodyPr>
          <a:lstStyle/>
          <a:p>
            <a:pPr marL="12700">
              <a:lnSpc>
                <a:spcPct val="100000"/>
              </a:lnSpc>
              <a:spcBef>
                <a:spcPts val="90"/>
              </a:spcBef>
              <a:tabLst>
                <a:tab pos="1550670" algn="l"/>
              </a:tabLst>
            </a:pPr>
            <a:endParaRPr lang="en-IN" sz="2950" b="1" spc="-515">
              <a:solidFill>
                <a:srgbClr val="FFFFFF"/>
              </a:solidFill>
              <a:latin typeface="Tahoma"/>
              <a:ea typeface="Tahoma"/>
              <a:cs typeface="Tahoma"/>
            </a:endParaRPr>
          </a:p>
        </p:txBody>
      </p:sp>
      <p:grpSp>
        <p:nvGrpSpPr>
          <p:cNvPr id="14" name="object 2">
            <a:extLst>
              <a:ext uri="{FF2B5EF4-FFF2-40B4-BE49-F238E27FC236}">
                <a16:creationId xmlns:a16="http://schemas.microsoft.com/office/drawing/2014/main" id="{BA446097-7D83-8419-1F51-40B56BD3EE82}"/>
              </a:ext>
            </a:extLst>
          </p:cNvPr>
          <p:cNvGrpSpPr/>
          <p:nvPr/>
        </p:nvGrpSpPr>
        <p:grpSpPr>
          <a:xfrm>
            <a:off x="932318" y="798183"/>
            <a:ext cx="228600" cy="3417832"/>
            <a:chOff x="1525778" y="1341999"/>
            <a:chExt cx="419100" cy="7687309"/>
          </a:xfrm>
        </p:grpSpPr>
        <p:sp>
          <p:nvSpPr>
            <p:cNvPr id="15" name="object 3">
              <a:extLst>
                <a:ext uri="{FF2B5EF4-FFF2-40B4-BE49-F238E27FC236}">
                  <a16:creationId xmlns:a16="http://schemas.microsoft.com/office/drawing/2014/main" id="{D58DD681-C414-EF43-9865-0FCAA63745EA}"/>
                </a:ext>
              </a:extLst>
            </p:cNvPr>
            <p:cNvSpPr/>
            <p:nvPr/>
          </p:nvSpPr>
          <p:spPr>
            <a:xfrm>
              <a:off x="1720848" y="1341999"/>
              <a:ext cx="0" cy="7687309"/>
            </a:xfrm>
            <a:custGeom>
              <a:avLst/>
              <a:gdLst/>
              <a:ahLst/>
              <a:cxnLst/>
              <a:rect l="l" t="t" r="r" b="b"/>
              <a:pathLst>
                <a:path h="7687309">
                  <a:moveTo>
                    <a:pt x="0" y="7686741"/>
                  </a:moveTo>
                  <a:lnTo>
                    <a:pt x="0" y="0"/>
                  </a:lnTo>
                </a:path>
              </a:pathLst>
            </a:custGeom>
            <a:ln w="47652">
              <a:solidFill>
                <a:srgbClr val="000000"/>
              </a:solidFill>
            </a:ln>
          </p:spPr>
          <p:txBody>
            <a:bodyPr wrap="square" lIns="0" tIns="0" rIns="0" bIns="0" rtlCol="0"/>
            <a:lstStyle/>
            <a:p>
              <a:endParaRPr/>
            </a:p>
          </p:txBody>
        </p:sp>
        <p:sp>
          <p:nvSpPr>
            <p:cNvPr id="16" name="object 4">
              <a:extLst>
                <a:ext uri="{FF2B5EF4-FFF2-40B4-BE49-F238E27FC236}">
                  <a16:creationId xmlns:a16="http://schemas.microsoft.com/office/drawing/2014/main" id="{F4358EC0-B311-D242-05AD-27B06F2F8A6B}"/>
                </a:ext>
              </a:extLst>
            </p:cNvPr>
            <p:cNvSpPr/>
            <p:nvPr/>
          </p:nvSpPr>
          <p:spPr>
            <a:xfrm>
              <a:off x="1525778" y="1625294"/>
              <a:ext cx="419100" cy="7052945"/>
            </a:xfrm>
            <a:custGeom>
              <a:avLst/>
              <a:gdLst/>
              <a:ahLst/>
              <a:cxnLst/>
              <a:rect l="l" t="t" r="r" b="b"/>
              <a:pathLst>
                <a:path w="419100" h="7052945">
                  <a:moveTo>
                    <a:pt x="419100" y="6843204"/>
                  </a:moveTo>
                  <a:lnTo>
                    <a:pt x="413562" y="6795160"/>
                  </a:lnTo>
                  <a:lnTo>
                    <a:pt x="397802" y="6751053"/>
                  </a:lnTo>
                  <a:lnTo>
                    <a:pt x="373062" y="6712153"/>
                  </a:lnTo>
                  <a:lnTo>
                    <a:pt x="340614" y="6679692"/>
                  </a:lnTo>
                  <a:lnTo>
                    <a:pt x="301701" y="6654965"/>
                  </a:lnTo>
                  <a:lnTo>
                    <a:pt x="257594" y="6639192"/>
                  </a:lnTo>
                  <a:lnTo>
                    <a:pt x="209550" y="6633654"/>
                  </a:lnTo>
                  <a:lnTo>
                    <a:pt x="161505" y="6639192"/>
                  </a:lnTo>
                  <a:lnTo>
                    <a:pt x="117398" y="6654965"/>
                  </a:lnTo>
                  <a:lnTo>
                    <a:pt x="78486" y="6679692"/>
                  </a:lnTo>
                  <a:lnTo>
                    <a:pt x="46037" y="6712153"/>
                  </a:lnTo>
                  <a:lnTo>
                    <a:pt x="21297" y="6751053"/>
                  </a:lnTo>
                  <a:lnTo>
                    <a:pt x="5537" y="6795160"/>
                  </a:lnTo>
                  <a:lnTo>
                    <a:pt x="0" y="6843204"/>
                  </a:lnTo>
                  <a:lnTo>
                    <a:pt x="5537" y="6891261"/>
                  </a:lnTo>
                  <a:lnTo>
                    <a:pt x="21297" y="6935368"/>
                  </a:lnTo>
                  <a:lnTo>
                    <a:pt x="46037" y="6974268"/>
                  </a:lnTo>
                  <a:lnTo>
                    <a:pt x="78486" y="7006730"/>
                  </a:lnTo>
                  <a:lnTo>
                    <a:pt x="117398" y="7031456"/>
                  </a:lnTo>
                  <a:lnTo>
                    <a:pt x="161505" y="7047230"/>
                  </a:lnTo>
                  <a:lnTo>
                    <a:pt x="209550" y="7052754"/>
                  </a:lnTo>
                  <a:lnTo>
                    <a:pt x="257594" y="7047230"/>
                  </a:lnTo>
                  <a:lnTo>
                    <a:pt x="301701" y="7031456"/>
                  </a:lnTo>
                  <a:lnTo>
                    <a:pt x="340614" y="7006730"/>
                  </a:lnTo>
                  <a:lnTo>
                    <a:pt x="373062" y="6974268"/>
                  </a:lnTo>
                  <a:lnTo>
                    <a:pt x="397802" y="6935368"/>
                  </a:lnTo>
                  <a:lnTo>
                    <a:pt x="413562" y="6891261"/>
                  </a:lnTo>
                  <a:lnTo>
                    <a:pt x="419100" y="6843204"/>
                  </a:lnTo>
                  <a:close/>
                </a:path>
                <a:path w="419100" h="7052945">
                  <a:moveTo>
                    <a:pt x="419100" y="5184800"/>
                  </a:moveTo>
                  <a:lnTo>
                    <a:pt x="413562" y="5136743"/>
                  </a:lnTo>
                  <a:lnTo>
                    <a:pt x="397802" y="5092636"/>
                  </a:lnTo>
                  <a:lnTo>
                    <a:pt x="373062" y="5053736"/>
                  </a:lnTo>
                  <a:lnTo>
                    <a:pt x="340614" y="5021275"/>
                  </a:lnTo>
                  <a:lnTo>
                    <a:pt x="301701" y="4996548"/>
                  </a:lnTo>
                  <a:lnTo>
                    <a:pt x="257594" y="4980775"/>
                  </a:lnTo>
                  <a:lnTo>
                    <a:pt x="209550" y="4975250"/>
                  </a:lnTo>
                  <a:lnTo>
                    <a:pt x="161505" y="4980775"/>
                  </a:lnTo>
                  <a:lnTo>
                    <a:pt x="117398" y="4996548"/>
                  </a:lnTo>
                  <a:lnTo>
                    <a:pt x="78486" y="5021275"/>
                  </a:lnTo>
                  <a:lnTo>
                    <a:pt x="46037" y="5053736"/>
                  </a:lnTo>
                  <a:lnTo>
                    <a:pt x="21297" y="5092636"/>
                  </a:lnTo>
                  <a:lnTo>
                    <a:pt x="5537" y="5136743"/>
                  </a:lnTo>
                  <a:lnTo>
                    <a:pt x="0" y="5184800"/>
                  </a:lnTo>
                  <a:lnTo>
                    <a:pt x="5537" y="5232844"/>
                  </a:lnTo>
                  <a:lnTo>
                    <a:pt x="21297" y="5276951"/>
                  </a:lnTo>
                  <a:lnTo>
                    <a:pt x="46037" y="5315851"/>
                  </a:lnTo>
                  <a:lnTo>
                    <a:pt x="78486" y="5348313"/>
                  </a:lnTo>
                  <a:lnTo>
                    <a:pt x="117398" y="5373040"/>
                  </a:lnTo>
                  <a:lnTo>
                    <a:pt x="161505" y="5388813"/>
                  </a:lnTo>
                  <a:lnTo>
                    <a:pt x="209550" y="5394350"/>
                  </a:lnTo>
                  <a:lnTo>
                    <a:pt x="257594" y="5388813"/>
                  </a:lnTo>
                  <a:lnTo>
                    <a:pt x="301701" y="5373040"/>
                  </a:lnTo>
                  <a:lnTo>
                    <a:pt x="340614" y="5348313"/>
                  </a:lnTo>
                  <a:lnTo>
                    <a:pt x="373062" y="5315851"/>
                  </a:lnTo>
                  <a:lnTo>
                    <a:pt x="397802" y="5276951"/>
                  </a:lnTo>
                  <a:lnTo>
                    <a:pt x="413562" y="5232844"/>
                  </a:lnTo>
                  <a:lnTo>
                    <a:pt x="419100" y="5184800"/>
                  </a:lnTo>
                  <a:close/>
                </a:path>
                <a:path w="419100" h="7052945">
                  <a:moveTo>
                    <a:pt x="419100" y="3526383"/>
                  </a:moveTo>
                  <a:lnTo>
                    <a:pt x="413562" y="3478326"/>
                  </a:lnTo>
                  <a:lnTo>
                    <a:pt x="397802" y="3434219"/>
                  </a:lnTo>
                  <a:lnTo>
                    <a:pt x="373062" y="3395319"/>
                  </a:lnTo>
                  <a:lnTo>
                    <a:pt x="340614" y="3362871"/>
                  </a:lnTo>
                  <a:lnTo>
                    <a:pt x="301701" y="3338131"/>
                  </a:lnTo>
                  <a:lnTo>
                    <a:pt x="257594" y="3322370"/>
                  </a:lnTo>
                  <a:lnTo>
                    <a:pt x="209550" y="3316833"/>
                  </a:lnTo>
                  <a:lnTo>
                    <a:pt x="161505" y="3322370"/>
                  </a:lnTo>
                  <a:lnTo>
                    <a:pt x="117398" y="3338131"/>
                  </a:lnTo>
                  <a:lnTo>
                    <a:pt x="78486" y="3362871"/>
                  </a:lnTo>
                  <a:lnTo>
                    <a:pt x="46037" y="3395319"/>
                  </a:lnTo>
                  <a:lnTo>
                    <a:pt x="21297" y="3434219"/>
                  </a:lnTo>
                  <a:lnTo>
                    <a:pt x="5537" y="3478326"/>
                  </a:lnTo>
                  <a:lnTo>
                    <a:pt x="0" y="3526383"/>
                  </a:lnTo>
                  <a:lnTo>
                    <a:pt x="5537" y="3574427"/>
                  </a:lnTo>
                  <a:lnTo>
                    <a:pt x="21297" y="3618534"/>
                  </a:lnTo>
                  <a:lnTo>
                    <a:pt x="46037" y="3657447"/>
                  </a:lnTo>
                  <a:lnTo>
                    <a:pt x="78486" y="3689896"/>
                  </a:lnTo>
                  <a:lnTo>
                    <a:pt x="117398" y="3714635"/>
                  </a:lnTo>
                  <a:lnTo>
                    <a:pt x="161505" y="3730396"/>
                  </a:lnTo>
                  <a:lnTo>
                    <a:pt x="209550" y="3735933"/>
                  </a:lnTo>
                  <a:lnTo>
                    <a:pt x="257594" y="3730396"/>
                  </a:lnTo>
                  <a:lnTo>
                    <a:pt x="301701" y="3714635"/>
                  </a:lnTo>
                  <a:lnTo>
                    <a:pt x="340614" y="3689896"/>
                  </a:lnTo>
                  <a:lnTo>
                    <a:pt x="373062" y="3657447"/>
                  </a:lnTo>
                  <a:lnTo>
                    <a:pt x="397802" y="3618534"/>
                  </a:lnTo>
                  <a:lnTo>
                    <a:pt x="413562" y="3574427"/>
                  </a:lnTo>
                  <a:lnTo>
                    <a:pt x="419100" y="3526383"/>
                  </a:lnTo>
                  <a:close/>
                </a:path>
                <a:path w="419100" h="7052945">
                  <a:moveTo>
                    <a:pt x="419100" y="1867966"/>
                  </a:moveTo>
                  <a:lnTo>
                    <a:pt x="413562" y="1819922"/>
                  </a:lnTo>
                  <a:lnTo>
                    <a:pt x="397802" y="1775815"/>
                  </a:lnTo>
                  <a:lnTo>
                    <a:pt x="373062" y="1736902"/>
                  </a:lnTo>
                  <a:lnTo>
                    <a:pt x="340614" y="1704454"/>
                  </a:lnTo>
                  <a:lnTo>
                    <a:pt x="301701" y="1679714"/>
                  </a:lnTo>
                  <a:lnTo>
                    <a:pt x="257594" y="1663954"/>
                  </a:lnTo>
                  <a:lnTo>
                    <a:pt x="209550" y="1658416"/>
                  </a:lnTo>
                  <a:lnTo>
                    <a:pt x="161505" y="1663954"/>
                  </a:lnTo>
                  <a:lnTo>
                    <a:pt x="117398" y="1679714"/>
                  </a:lnTo>
                  <a:lnTo>
                    <a:pt x="78486" y="1704454"/>
                  </a:lnTo>
                  <a:lnTo>
                    <a:pt x="46037" y="1736902"/>
                  </a:lnTo>
                  <a:lnTo>
                    <a:pt x="21297" y="1775815"/>
                  </a:lnTo>
                  <a:lnTo>
                    <a:pt x="5537" y="1819922"/>
                  </a:lnTo>
                  <a:lnTo>
                    <a:pt x="0" y="1867966"/>
                  </a:lnTo>
                  <a:lnTo>
                    <a:pt x="5537" y="1916010"/>
                  </a:lnTo>
                  <a:lnTo>
                    <a:pt x="21297" y="1960118"/>
                  </a:lnTo>
                  <a:lnTo>
                    <a:pt x="46037" y="1999030"/>
                  </a:lnTo>
                  <a:lnTo>
                    <a:pt x="78486" y="2031479"/>
                  </a:lnTo>
                  <a:lnTo>
                    <a:pt x="117398" y="2056218"/>
                  </a:lnTo>
                  <a:lnTo>
                    <a:pt x="161505" y="2071979"/>
                  </a:lnTo>
                  <a:lnTo>
                    <a:pt x="209550" y="2077516"/>
                  </a:lnTo>
                  <a:lnTo>
                    <a:pt x="257594" y="2071979"/>
                  </a:lnTo>
                  <a:lnTo>
                    <a:pt x="301701" y="2056218"/>
                  </a:lnTo>
                  <a:lnTo>
                    <a:pt x="340614" y="2031479"/>
                  </a:lnTo>
                  <a:lnTo>
                    <a:pt x="373062" y="1999030"/>
                  </a:lnTo>
                  <a:lnTo>
                    <a:pt x="397802" y="1960118"/>
                  </a:lnTo>
                  <a:lnTo>
                    <a:pt x="413562" y="1916010"/>
                  </a:lnTo>
                  <a:lnTo>
                    <a:pt x="419100" y="1867966"/>
                  </a:lnTo>
                  <a:close/>
                </a:path>
                <a:path w="419100" h="7052945">
                  <a:moveTo>
                    <a:pt x="419100" y="209550"/>
                  </a:moveTo>
                  <a:lnTo>
                    <a:pt x="413562" y="161505"/>
                  </a:lnTo>
                  <a:lnTo>
                    <a:pt x="397802" y="117398"/>
                  </a:lnTo>
                  <a:lnTo>
                    <a:pt x="373062" y="78486"/>
                  </a:lnTo>
                  <a:lnTo>
                    <a:pt x="340614" y="46037"/>
                  </a:lnTo>
                  <a:lnTo>
                    <a:pt x="301701" y="21297"/>
                  </a:lnTo>
                  <a:lnTo>
                    <a:pt x="257594" y="5537"/>
                  </a:lnTo>
                  <a:lnTo>
                    <a:pt x="209550" y="0"/>
                  </a:lnTo>
                  <a:lnTo>
                    <a:pt x="161505" y="5537"/>
                  </a:lnTo>
                  <a:lnTo>
                    <a:pt x="117398" y="21297"/>
                  </a:lnTo>
                  <a:lnTo>
                    <a:pt x="78486" y="46037"/>
                  </a:lnTo>
                  <a:lnTo>
                    <a:pt x="46037" y="78486"/>
                  </a:lnTo>
                  <a:lnTo>
                    <a:pt x="21297" y="117398"/>
                  </a:lnTo>
                  <a:lnTo>
                    <a:pt x="5537" y="161505"/>
                  </a:lnTo>
                  <a:lnTo>
                    <a:pt x="0" y="209550"/>
                  </a:lnTo>
                  <a:lnTo>
                    <a:pt x="5537" y="257594"/>
                  </a:lnTo>
                  <a:lnTo>
                    <a:pt x="21297" y="301701"/>
                  </a:lnTo>
                  <a:lnTo>
                    <a:pt x="46037" y="340614"/>
                  </a:lnTo>
                  <a:lnTo>
                    <a:pt x="78486" y="373062"/>
                  </a:lnTo>
                  <a:lnTo>
                    <a:pt x="117398" y="397802"/>
                  </a:lnTo>
                  <a:lnTo>
                    <a:pt x="161505" y="413562"/>
                  </a:lnTo>
                  <a:lnTo>
                    <a:pt x="209550" y="419100"/>
                  </a:lnTo>
                  <a:lnTo>
                    <a:pt x="257594" y="413562"/>
                  </a:lnTo>
                  <a:lnTo>
                    <a:pt x="301701" y="397802"/>
                  </a:lnTo>
                  <a:lnTo>
                    <a:pt x="340614" y="373062"/>
                  </a:lnTo>
                  <a:lnTo>
                    <a:pt x="373062" y="340614"/>
                  </a:lnTo>
                  <a:lnTo>
                    <a:pt x="397802" y="301701"/>
                  </a:lnTo>
                  <a:lnTo>
                    <a:pt x="413562" y="257594"/>
                  </a:lnTo>
                  <a:lnTo>
                    <a:pt x="419100" y="209550"/>
                  </a:lnTo>
                  <a:close/>
                </a:path>
              </a:pathLst>
            </a:custGeom>
            <a:solidFill>
              <a:srgbClr val="000000"/>
            </a:solidFill>
          </p:spPr>
          <p:txBody>
            <a:bodyPr wrap="square" lIns="0" tIns="0" rIns="0" bIns="0" rtlCol="0"/>
            <a:lstStyle/>
            <a:p>
              <a:endParaRPr/>
            </a:p>
          </p:txBody>
        </p:sp>
      </p:grpSp>
      <p:grpSp>
        <p:nvGrpSpPr>
          <p:cNvPr id="23" name="object 2">
            <a:extLst>
              <a:ext uri="{FF2B5EF4-FFF2-40B4-BE49-F238E27FC236}">
                <a16:creationId xmlns:a16="http://schemas.microsoft.com/office/drawing/2014/main" id="{9B1C0E34-8EC2-75CD-F412-7C7BE4295BCF}"/>
              </a:ext>
            </a:extLst>
          </p:cNvPr>
          <p:cNvGrpSpPr/>
          <p:nvPr/>
        </p:nvGrpSpPr>
        <p:grpSpPr>
          <a:xfrm>
            <a:off x="932310" y="6715999"/>
            <a:ext cx="228600" cy="3417832"/>
            <a:chOff x="1525778" y="1341999"/>
            <a:chExt cx="419100" cy="7687309"/>
          </a:xfrm>
        </p:grpSpPr>
        <p:sp>
          <p:nvSpPr>
            <p:cNvPr id="24" name="object 3">
              <a:extLst>
                <a:ext uri="{FF2B5EF4-FFF2-40B4-BE49-F238E27FC236}">
                  <a16:creationId xmlns:a16="http://schemas.microsoft.com/office/drawing/2014/main" id="{FAC70635-402A-BA05-FC27-2F200BE9EBF4}"/>
                </a:ext>
              </a:extLst>
            </p:cNvPr>
            <p:cNvSpPr/>
            <p:nvPr/>
          </p:nvSpPr>
          <p:spPr>
            <a:xfrm>
              <a:off x="1720848" y="1341999"/>
              <a:ext cx="0" cy="7687309"/>
            </a:xfrm>
            <a:custGeom>
              <a:avLst/>
              <a:gdLst/>
              <a:ahLst/>
              <a:cxnLst/>
              <a:rect l="l" t="t" r="r" b="b"/>
              <a:pathLst>
                <a:path h="7687309">
                  <a:moveTo>
                    <a:pt x="0" y="7686741"/>
                  </a:moveTo>
                  <a:lnTo>
                    <a:pt x="0" y="0"/>
                  </a:lnTo>
                </a:path>
              </a:pathLst>
            </a:custGeom>
            <a:ln w="47652">
              <a:solidFill>
                <a:srgbClr val="000000"/>
              </a:solidFill>
            </a:ln>
          </p:spPr>
          <p:txBody>
            <a:bodyPr wrap="square" lIns="0" tIns="0" rIns="0" bIns="0" rtlCol="0"/>
            <a:lstStyle/>
            <a:p>
              <a:endParaRPr/>
            </a:p>
          </p:txBody>
        </p:sp>
        <p:sp>
          <p:nvSpPr>
            <p:cNvPr id="25" name="object 4">
              <a:extLst>
                <a:ext uri="{FF2B5EF4-FFF2-40B4-BE49-F238E27FC236}">
                  <a16:creationId xmlns:a16="http://schemas.microsoft.com/office/drawing/2014/main" id="{B860DB5D-036C-8E66-5850-8F447E6CC6F6}"/>
                </a:ext>
              </a:extLst>
            </p:cNvPr>
            <p:cNvSpPr/>
            <p:nvPr/>
          </p:nvSpPr>
          <p:spPr>
            <a:xfrm>
              <a:off x="1525778" y="1625294"/>
              <a:ext cx="419100" cy="7052945"/>
            </a:xfrm>
            <a:custGeom>
              <a:avLst/>
              <a:gdLst/>
              <a:ahLst/>
              <a:cxnLst/>
              <a:rect l="l" t="t" r="r" b="b"/>
              <a:pathLst>
                <a:path w="419100" h="7052945">
                  <a:moveTo>
                    <a:pt x="419100" y="6843204"/>
                  </a:moveTo>
                  <a:lnTo>
                    <a:pt x="413562" y="6795160"/>
                  </a:lnTo>
                  <a:lnTo>
                    <a:pt x="397802" y="6751053"/>
                  </a:lnTo>
                  <a:lnTo>
                    <a:pt x="373062" y="6712153"/>
                  </a:lnTo>
                  <a:lnTo>
                    <a:pt x="340614" y="6679692"/>
                  </a:lnTo>
                  <a:lnTo>
                    <a:pt x="301701" y="6654965"/>
                  </a:lnTo>
                  <a:lnTo>
                    <a:pt x="257594" y="6639192"/>
                  </a:lnTo>
                  <a:lnTo>
                    <a:pt x="209550" y="6633654"/>
                  </a:lnTo>
                  <a:lnTo>
                    <a:pt x="161505" y="6639192"/>
                  </a:lnTo>
                  <a:lnTo>
                    <a:pt x="117398" y="6654965"/>
                  </a:lnTo>
                  <a:lnTo>
                    <a:pt x="78486" y="6679692"/>
                  </a:lnTo>
                  <a:lnTo>
                    <a:pt x="46037" y="6712153"/>
                  </a:lnTo>
                  <a:lnTo>
                    <a:pt x="21297" y="6751053"/>
                  </a:lnTo>
                  <a:lnTo>
                    <a:pt x="5537" y="6795160"/>
                  </a:lnTo>
                  <a:lnTo>
                    <a:pt x="0" y="6843204"/>
                  </a:lnTo>
                  <a:lnTo>
                    <a:pt x="5537" y="6891261"/>
                  </a:lnTo>
                  <a:lnTo>
                    <a:pt x="21297" y="6935368"/>
                  </a:lnTo>
                  <a:lnTo>
                    <a:pt x="46037" y="6974268"/>
                  </a:lnTo>
                  <a:lnTo>
                    <a:pt x="78486" y="7006730"/>
                  </a:lnTo>
                  <a:lnTo>
                    <a:pt x="117398" y="7031456"/>
                  </a:lnTo>
                  <a:lnTo>
                    <a:pt x="161505" y="7047230"/>
                  </a:lnTo>
                  <a:lnTo>
                    <a:pt x="209550" y="7052754"/>
                  </a:lnTo>
                  <a:lnTo>
                    <a:pt x="257594" y="7047230"/>
                  </a:lnTo>
                  <a:lnTo>
                    <a:pt x="301701" y="7031456"/>
                  </a:lnTo>
                  <a:lnTo>
                    <a:pt x="340614" y="7006730"/>
                  </a:lnTo>
                  <a:lnTo>
                    <a:pt x="373062" y="6974268"/>
                  </a:lnTo>
                  <a:lnTo>
                    <a:pt x="397802" y="6935368"/>
                  </a:lnTo>
                  <a:lnTo>
                    <a:pt x="413562" y="6891261"/>
                  </a:lnTo>
                  <a:lnTo>
                    <a:pt x="419100" y="6843204"/>
                  </a:lnTo>
                  <a:close/>
                </a:path>
                <a:path w="419100" h="7052945">
                  <a:moveTo>
                    <a:pt x="419100" y="5184800"/>
                  </a:moveTo>
                  <a:lnTo>
                    <a:pt x="413562" y="5136743"/>
                  </a:lnTo>
                  <a:lnTo>
                    <a:pt x="397802" y="5092636"/>
                  </a:lnTo>
                  <a:lnTo>
                    <a:pt x="373062" y="5053736"/>
                  </a:lnTo>
                  <a:lnTo>
                    <a:pt x="340614" y="5021275"/>
                  </a:lnTo>
                  <a:lnTo>
                    <a:pt x="301701" y="4996548"/>
                  </a:lnTo>
                  <a:lnTo>
                    <a:pt x="257594" y="4980775"/>
                  </a:lnTo>
                  <a:lnTo>
                    <a:pt x="209550" y="4975250"/>
                  </a:lnTo>
                  <a:lnTo>
                    <a:pt x="161505" y="4980775"/>
                  </a:lnTo>
                  <a:lnTo>
                    <a:pt x="117398" y="4996548"/>
                  </a:lnTo>
                  <a:lnTo>
                    <a:pt x="78486" y="5021275"/>
                  </a:lnTo>
                  <a:lnTo>
                    <a:pt x="46037" y="5053736"/>
                  </a:lnTo>
                  <a:lnTo>
                    <a:pt x="21297" y="5092636"/>
                  </a:lnTo>
                  <a:lnTo>
                    <a:pt x="5537" y="5136743"/>
                  </a:lnTo>
                  <a:lnTo>
                    <a:pt x="0" y="5184800"/>
                  </a:lnTo>
                  <a:lnTo>
                    <a:pt x="5537" y="5232844"/>
                  </a:lnTo>
                  <a:lnTo>
                    <a:pt x="21297" y="5276951"/>
                  </a:lnTo>
                  <a:lnTo>
                    <a:pt x="46037" y="5315851"/>
                  </a:lnTo>
                  <a:lnTo>
                    <a:pt x="78486" y="5348313"/>
                  </a:lnTo>
                  <a:lnTo>
                    <a:pt x="117398" y="5373040"/>
                  </a:lnTo>
                  <a:lnTo>
                    <a:pt x="161505" y="5388813"/>
                  </a:lnTo>
                  <a:lnTo>
                    <a:pt x="209550" y="5394350"/>
                  </a:lnTo>
                  <a:lnTo>
                    <a:pt x="257594" y="5388813"/>
                  </a:lnTo>
                  <a:lnTo>
                    <a:pt x="301701" y="5373040"/>
                  </a:lnTo>
                  <a:lnTo>
                    <a:pt x="340614" y="5348313"/>
                  </a:lnTo>
                  <a:lnTo>
                    <a:pt x="373062" y="5315851"/>
                  </a:lnTo>
                  <a:lnTo>
                    <a:pt x="397802" y="5276951"/>
                  </a:lnTo>
                  <a:lnTo>
                    <a:pt x="413562" y="5232844"/>
                  </a:lnTo>
                  <a:lnTo>
                    <a:pt x="419100" y="5184800"/>
                  </a:lnTo>
                  <a:close/>
                </a:path>
                <a:path w="419100" h="7052945">
                  <a:moveTo>
                    <a:pt x="419100" y="3526383"/>
                  </a:moveTo>
                  <a:lnTo>
                    <a:pt x="413562" y="3478326"/>
                  </a:lnTo>
                  <a:lnTo>
                    <a:pt x="397802" y="3434219"/>
                  </a:lnTo>
                  <a:lnTo>
                    <a:pt x="373062" y="3395319"/>
                  </a:lnTo>
                  <a:lnTo>
                    <a:pt x="340614" y="3362871"/>
                  </a:lnTo>
                  <a:lnTo>
                    <a:pt x="301701" y="3338131"/>
                  </a:lnTo>
                  <a:lnTo>
                    <a:pt x="257594" y="3322370"/>
                  </a:lnTo>
                  <a:lnTo>
                    <a:pt x="209550" y="3316833"/>
                  </a:lnTo>
                  <a:lnTo>
                    <a:pt x="161505" y="3322370"/>
                  </a:lnTo>
                  <a:lnTo>
                    <a:pt x="117398" y="3338131"/>
                  </a:lnTo>
                  <a:lnTo>
                    <a:pt x="78486" y="3362871"/>
                  </a:lnTo>
                  <a:lnTo>
                    <a:pt x="46037" y="3395319"/>
                  </a:lnTo>
                  <a:lnTo>
                    <a:pt x="21297" y="3434219"/>
                  </a:lnTo>
                  <a:lnTo>
                    <a:pt x="5537" y="3478326"/>
                  </a:lnTo>
                  <a:lnTo>
                    <a:pt x="0" y="3526383"/>
                  </a:lnTo>
                  <a:lnTo>
                    <a:pt x="5537" y="3574427"/>
                  </a:lnTo>
                  <a:lnTo>
                    <a:pt x="21297" y="3618534"/>
                  </a:lnTo>
                  <a:lnTo>
                    <a:pt x="46037" y="3657447"/>
                  </a:lnTo>
                  <a:lnTo>
                    <a:pt x="78486" y="3689896"/>
                  </a:lnTo>
                  <a:lnTo>
                    <a:pt x="117398" y="3714635"/>
                  </a:lnTo>
                  <a:lnTo>
                    <a:pt x="161505" y="3730396"/>
                  </a:lnTo>
                  <a:lnTo>
                    <a:pt x="209550" y="3735933"/>
                  </a:lnTo>
                  <a:lnTo>
                    <a:pt x="257594" y="3730396"/>
                  </a:lnTo>
                  <a:lnTo>
                    <a:pt x="301701" y="3714635"/>
                  </a:lnTo>
                  <a:lnTo>
                    <a:pt x="340614" y="3689896"/>
                  </a:lnTo>
                  <a:lnTo>
                    <a:pt x="373062" y="3657447"/>
                  </a:lnTo>
                  <a:lnTo>
                    <a:pt x="397802" y="3618534"/>
                  </a:lnTo>
                  <a:lnTo>
                    <a:pt x="413562" y="3574427"/>
                  </a:lnTo>
                  <a:lnTo>
                    <a:pt x="419100" y="3526383"/>
                  </a:lnTo>
                  <a:close/>
                </a:path>
                <a:path w="419100" h="7052945">
                  <a:moveTo>
                    <a:pt x="419100" y="1867966"/>
                  </a:moveTo>
                  <a:lnTo>
                    <a:pt x="413562" y="1819922"/>
                  </a:lnTo>
                  <a:lnTo>
                    <a:pt x="397802" y="1775815"/>
                  </a:lnTo>
                  <a:lnTo>
                    <a:pt x="373062" y="1736902"/>
                  </a:lnTo>
                  <a:lnTo>
                    <a:pt x="340614" y="1704454"/>
                  </a:lnTo>
                  <a:lnTo>
                    <a:pt x="301701" y="1679714"/>
                  </a:lnTo>
                  <a:lnTo>
                    <a:pt x="257594" y="1663954"/>
                  </a:lnTo>
                  <a:lnTo>
                    <a:pt x="209550" y="1658416"/>
                  </a:lnTo>
                  <a:lnTo>
                    <a:pt x="161505" y="1663954"/>
                  </a:lnTo>
                  <a:lnTo>
                    <a:pt x="117398" y="1679714"/>
                  </a:lnTo>
                  <a:lnTo>
                    <a:pt x="78486" y="1704454"/>
                  </a:lnTo>
                  <a:lnTo>
                    <a:pt x="46037" y="1736902"/>
                  </a:lnTo>
                  <a:lnTo>
                    <a:pt x="21297" y="1775815"/>
                  </a:lnTo>
                  <a:lnTo>
                    <a:pt x="5537" y="1819922"/>
                  </a:lnTo>
                  <a:lnTo>
                    <a:pt x="0" y="1867966"/>
                  </a:lnTo>
                  <a:lnTo>
                    <a:pt x="5537" y="1916010"/>
                  </a:lnTo>
                  <a:lnTo>
                    <a:pt x="21297" y="1960118"/>
                  </a:lnTo>
                  <a:lnTo>
                    <a:pt x="46037" y="1999030"/>
                  </a:lnTo>
                  <a:lnTo>
                    <a:pt x="78486" y="2031479"/>
                  </a:lnTo>
                  <a:lnTo>
                    <a:pt x="117398" y="2056218"/>
                  </a:lnTo>
                  <a:lnTo>
                    <a:pt x="161505" y="2071979"/>
                  </a:lnTo>
                  <a:lnTo>
                    <a:pt x="209550" y="2077516"/>
                  </a:lnTo>
                  <a:lnTo>
                    <a:pt x="257594" y="2071979"/>
                  </a:lnTo>
                  <a:lnTo>
                    <a:pt x="301701" y="2056218"/>
                  </a:lnTo>
                  <a:lnTo>
                    <a:pt x="340614" y="2031479"/>
                  </a:lnTo>
                  <a:lnTo>
                    <a:pt x="373062" y="1999030"/>
                  </a:lnTo>
                  <a:lnTo>
                    <a:pt x="397802" y="1960118"/>
                  </a:lnTo>
                  <a:lnTo>
                    <a:pt x="413562" y="1916010"/>
                  </a:lnTo>
                  <a:lnTo>
                    <a:pt x="419100" y="1867966"/>
                  </a:lnTo>
                  <a:close/>
                </a:path>
                <a:path w="419100" h="7052945">
                  <a:moveTo>
                    <a:pt x="419100" y="209550"/>
                  </a:moveTo>
                  <a:lnTo>
                    <a:pt x="413562" y="161505"/>
                  </a:lnTo>
                  <a:lnTo>
                    <a:pt x="397802" y="117398"/>
                  </a:lnTo>
                  <a:lnTo>
                    <a:pt x="373062" y="78486"/>
                  </a:lnTo>
                  <a:lnTo>
                    <a:pt x="340614" y="46037"/>
                  </a:lnTo>
                  <a:lnTo>
                    <a:pt x="301701" y="21297"/>
                  </a:lnTo>
                  <a:lnTo>
                    <a:pt x="257594" y="5537"/>
                  </a:lnTo>
                  <a:lnTo>
                    <a:pt x="209550" y="0"/>
                  </a:lnTo>
                  <a:lnTo>
                    <a:pt x="161505" y="5537"/>
                  </a:lnTo>
                  <a:lnTo>
                    <a:pt x="117398" y="21297"/>
                  </a:lnTo>
                  <a:lnTo>
                    <a:pt x="78486" y="46037"/>
                  </a:lnTo>
                  <a:lnTo>
                    <a:pt x="46037" y="78486"/>
                  </a:lnTo>
                  <a:lnTo>
                    <a:pt x="21297" y="117398"/>
                  </a:lnTo>
                  <a:lnTo>
                    <a:pt x="5537" y="161505"/>
                  </a:lnTo>
                  <a:lnTo>
                    <a:pt x="0" y="209550"/>
                  </a:lnTo>
                  <a:lnTo>
                    <a:pt x="5537" y="257594"/>
                  </a:lnTo>
                  <a:lnTo>
                    <a:pt x="21297" y="301701"/>
                  </a:lnTo>
                  <a:lnTo>
                    <a:pt x="46037" y="340614"/>
                  </a:lnTo>
                  <a:lnTo>
                    <a:pt x="78486" y="373062"/>
                  </a:lnTo>
                  <a:lnTo>
                    <a:pt x="117398" y="397802"/>
                  </a:lnTo>
                  <a:lnTo>
                    <a:pt x="161505" y="413562"/>
                  </a:lnTo>
                  <a:lnTo>
                    <a:pt x="209550" y="419100"/>
                  </a:lnTo>
                  <a:lnTo>
                    <a:pt x="257594" y="413562"/>
                  </a:lnTo>
                  <a:lnTo>
                    <a:pt x="301701" y="397802"/>
                  </a:lnTo>
                  <a:lnTo>
                    <a:pt x="340614" y="373062"/>
                  </a:lnTo>
                  <a:lnTo>
                    <a:pt x="373062" y="340614"/>
                  </a:lnTo>
                  <a:lnTo>
                    <a:pt x="397802" y="301701"/>
                  </a:lnTo>
                  <a:lnTo>
                    <a:pt x="413562" y="257594"/>
                  </a:lnTo>
                  <a:lnTo>
                    <a:pt x="419100" y="209550"/>
                  </a:lnTo>
                  <a:close/>
                </a:path>
              </a:pathLst>
            </a:custGeom>
            <a:solidFill>
              <a:srgbClr val="000000"/>
            </a:solidFill>
          </p:spPr>
          <p:txBody>
            <a:bodyPr wrap="square" lIns="0" tIns="0" rIns="0" bIns="0" rtlCol="0"/>
            <a:lstStyle/>
            <a:p>
              <a:endParaRPr/>
            </a:p>
          </p:txBody>
        </p:sp>
      </p:grpSp>
      <p:grpSp>
        <p:nvGrpSpPr>
          <p:cNvPr id="26" name="object 2">
            <a:extLst>
              <a:ext uri="{FF2B5EF4-FFF2-40B4-BE49-F238E27FC236}">
                <a16:creationId xmlns:a16="http://schemas.microsoft.com/office/drawing/2014/main" id="{F5379C30-8AA4-602A-E2B7-5A447BDA5DC2}"/>
              </a:ext>
            </a:extLst>
          </p:cNvPr>
          <p:cNvGrpSpPr/>
          <p:nvPr/>
        </p:nvGrpSpPr>
        <p:grpSpPr>
          <a:xfrm>
            <a:off x="932314" y="3771247"/>
            <a:ext cx="228600" cy="3417832"/>
            <a:chOff x="1525778" y="1341999"/>
            <a:chExt cx="419100" cy="7687309"/>
          </a:xfrm>
        </p:grpSpPr>
        <p:sp>
          <p:nvSpPr>
            <p:cNvPr id="27" name="object 3">
              <a:extLst>
                <a:ext uri="{FF2B5EF4-FFF2-40B4-BE49-F238E27FC236}">
                  <a16:creationId xmlns:a16="http://schemas.microsoft.com/office/drawing/2014/main" id="{1FA740B8-1D45-4B89-7EA9-A85F21B8569A}"/>
                </a:ext>
              </a:extLst>
            </p:cNvPr>
            <p:cNvSpPr/>
            <p:nvPr/>
          </p:nvSpPr>
          <p:spPr>
            <a:xfrm>
              <a:off x="1720848" y="1341999"/>
              <a:ext cx="0" cy="7687309"/>
            </a:xfrm>
            <a:custGeom>
              <a:avLst/>
              <a:gdLst/>
              <a:ahLst/>
              <a:cxnLst/>
              <a:rect l="l" t="t" r="r" b="b"/>
              <a:pathLst>
                <a:path h="7687309">
                  <a:moveTo>
                    <a:pt x="0" y="7686741"/>
                  </a:moveTo>
                  <a:lnTo>
                    <a:pt x="0" y="0"/>
                  </a:lnTo>
                </a:path>
              </a:pathLst>
            </a:custGeom>
            <a:ln w="47652">
              <a:solidFill>
                <a:srgbClr val="000000"/>
              </a:solidFill>
            </a:ln>
          </p:spPr>
          <p:txBody>
            <a:bodyPr wrap="square" lIns="0" tIns="0" rIns="0" bIns="0" rtlCol="0"/>
            <a:lstStyle/>
            <a:p>
              <a:endParaRPr/>
            </a:p>
          </p:txBody>
        </p:sp>
        <p:sp>
          <p:nvSpPr>
            <p:cNvPr id="28" name="object 4">
              <a:extLst>
                <a:ext uri="{FF2B5EF4-FFF2-40B4-BE49-F238E27FC236}">
                  <a16:creationId xmlns:a16="http://schemas.microsoft.com/office/drawing/2014/main" id="{A56EBA9A-F8C8-181B-9DF0-B24D0CF98D43}"/>
                </a:ext>
              </a:extLst>
            </p:cNvPr>
            <p:cNvSpPr/>
            <p:nvPr/>
          </p:nvSpPr>
          <p:spPr>
            <a:xfrm>
              <a:off x="1525778" y="1625294"/>
              <a:ext cx="419100" cy="7052945"/>
            </a:xfrm>
            <a:custGeom>
              <a:avLst/>
              <a:gdLst/>
              <a:ahLst/>
              <a:cxnLst/>
              <a:rect l="l" t="t" r="r" b="b"/>
              <a:pathLst>
                <a:path w="419100" h="7052945">
                  <a:moveTo>
                    <a:pt x="419100" y="6843204"/>
                  </a:moveTo>
                  <a:lnTo>
                    <a:pt x="413562" y="6795160"/>
                  </a:lnTo>
                  <a:lnTo>
                    <a:pt x="397802" y="6751053"/>
                  </a:lnTo>
                  <a:lnTo>
                    <a:pt x="373062" y="6712153"/>
                  </a:lnTo>
                  <a:lnTo>
                    <a:pt x="340614" y="6679692"/>
                  </a:lnTo>
                  <a:lnTo>
                    <a:pt x="301701" y="6654965"/>
                  </a:lnTo>
                  <a:lnTo>
                    <a:pt x="257594" y="6639192"/>
                  </a:lnTo>
                  <a:lnTo>
                    <a:pt x="209550" y="6633654"/>
                  </a:lnTo>
                  <a:lnTo>
                    <a:pt x="161505" y="6639192"/>
                  </a:lnTo>
                  <a:lnTo>
                    <a:pt x="117398" y="6654965"/>
                  </a:lnTo>
                  <a:lnTo>
                    <a:pt x="78486" y="6679692"/>
                  </a:lnTo>
                  <a:lnTo>
                    <a:pt x="46037" y="6712153"/>
                  </a:lnTo>
                  <a:lnTo>
                    <a:pt x="21297" y="6751053"/>
                  </a:lnTo>
                  <a:lnTo>
                    <a:pt x="5537" y="6795160"/>
                  </a:lnTo>
                  <a:lnTo>
                    <a:pt x="0" y="6843204"/>
                  </a:lnTo>
                  <a:lnTo>
                    <a:pt x="5537" y="6891261"/>
                  </a:lnTo>
                  <a:lnTo>
                    <a:pt x="21297" y="6935368"/>
                  </a:lnTo>
                  <a:lnTo>
                    <a:pt x="46037" y="6974268"/>
                  </a:lnTo>
                  <a:lnTo>
                    <a:pt x="78486" y="7006730"/>
                  </a:lnTo>
                  <a:lnTo>
                    <a:pt x="117398" y="7031456"/>
                  </a:lnTo>
                  <a:lnTo>
                    <a:pt x="161505" y="7047230"/>
                  </a:lnTo>
                  <a:lnTo>
                    <a:pt x="209550" y="7052754"/>
                  </a:lnTo>
                  <a:lnTo>
                    <a:pt x="257594" y="7047230"/>
                  </a:lnTo>
                  <a:lnTo>
                    <a:pt x="301701" y="7031456"/>
                  </a:lnTo>
                  <a:lnTo>
                    <a:pt x="340614" y="7006730"/>
                  </a:lnTo>
                  <a:lnTo>
                    <a:pt x="373062" y="6974268"/>
                  </a:lnTo>
                  <a:lnTo>
                    <a:pt x="397802" y="6935368"/>
                  </a:lnTo>
                  <a:lnTo>
                    <a:pt x="413562" y="6891261"/>
                  </a:lnTo>
                  <a:lnTo>
                    <a:pt x="419100" y="6843204"/>
                  </a:lnTo>
                  <a:close/>
                </a:path>
                <a:path w="419100" h="7052945">
                  <a:moveTo>
                    <a:pt x="419100" y="5184800"/>
                  </a:moveTo>
                  <a:lnTo>
                    <a:pt x="413562" y="5136743"/>
                  </a:lnTo>
                  <a:lnTo>
                    <a:pt x="397802" y="5092636"/>
                  </a:lnTo>
                  <a:lnTo>
                    <a:pt x="373062" y="5053736"/>
                  </a:lnTo>
                  <a:lnTo>
                    <a:pt x="340614" y="5021275"/>
                  </a:lnTo>
                  <a:lnTo>
                    <a:pt x="301701" y="4996548"/>
                  </a:lnTo>
                  <a:lnTo>
                    <a:pt x="257594" y="4980775"/>
                  </a:lnTo>
                  <a:lnTo>
                    <a:pt x="209550" y="4975250"/>
                  </a:lnTo>
                  <a:lnTo>
                    <a:pt x="161505" y="4980775"/>
                  </a:lnTo>
                  <a:lnTo>
                    <a:pt x="117398" y="4996548"/>
                  </a:lnTo>
                  <a:lnTo>
                    <a:pt x="78486" y="5021275"/>
                  </a:lnTo>
                  <a:lnTo>
                    <a:pt x="46037" y="5053736"/>
                  </a:lnTo>
                  <a:lnTo>
                    <a:pt x="21297" y="5092636"/>
                  </a:lnTo>
                  <a:lnTo>
                    <a:pt x="5537" y="5136743"/>
                  </a:lnTo>
                  <a:lnTo>
                    <a:pt x="0" y="5184800"/>
                  </a:lnTo>
                  <a:lnTo>
                    <a:pt x="5537" y="5232844"/>
                  </a:lnTo>
                  <a:lnTo>
                    <a:pt x="21297" y="5276951"/>
                  </a:lnTo>
                  <a:lnTo>
                    <a:pt x="46037" y="5315851"/>
                  </a:lnTo>
                  <a:lnTo>
                    <a:pt x="78486" y="5348313"/>
                  </a:lnTo>
                  <a:lnTo>
                    <a:pt x="117398" y="5373040"/>
                  </a:lnTo>
                  <a:lnTo>
                    <a:pt x="161505" y="5388813"/>
                  </a:lnTo>
                  <a:lnTo>
                    <a:pt x="209550" y="5394350"/>
                  </a:lnTo>
                  <a:lnTo>
                    <a:pt x="257594" y="5388813"/>
                  </a:lnTo>
                  <a:lnTo>
                    <a:pt x="301701" y="5373040"/>
                  </a:lnTo>
                  <a:lnTo>
                    <a:pt x="340614" y="5348313"/>
                  </a:lnTo>
                  <a:lnTo>
                    <a:pt x="373062" y="5315851"/>
                  </a:lnTo>
                  <a:lnTo>
                    <a:pt x="397802" y="5276951"/>
                  </a:lnTo>
                  <a:lnTo>
                    <a:pt x="413562" y="5232844"/>
                  </a:lnTo>
                  <a:lnTo>
                    <a:pt x="419100" y="5184800"/>
                  </a:lnTo>
                  <a:close/>
                </a:path>
                <a:path w="419100" h="7052945">
                  <a:moveTo>
                    <a:pt x="419100" y="3526383"/>
                  </a:moveTo>
                  <a:lnTo>
                    <a:pt x="413562" y="3478326"/>
                  </a:lnTo>
                  <a:lnTo>
                    <a:pt x="397802" y="3434219"/>
                  </a:lnTo>
                  <a:lnTo>
                    <a:pt x="373062" y="3395319"/>
                  </a:lnTo>
                  <a:lnTo>
                    <a:pt x="340614" y="3362871"/>
                  </a:lnTo>
                  <a:lnTo>
                    <a:pt x="301701" y="3338131"/>
                  </a:lnTo>
                  <a:lnTo>
                    <a:pt x="257594" y="3322370"/>
                  </a:lnTo>
                  <a:lnTo>
                    <a:pt x="209550" y="3316833"/>
                  </a:lnTo>
                  <a:lnTo>
                    <a:pt x="161505" y="3322370"/>
                  </a:lnTo>
                  <a:lnTo>
                    <a:pt x="117398" y="3338131"/>
                  </a:lnTo>
                  <a:lnTo>
                    <a:pt x="78486" y="3362871"/>
                  </a:lnTo>
                  <a:lnTo>
                    <a:pt x="46037" y="3395319"/>
                  </a:lnTo>
                  <a:lnTo>
                    <a:pt x="21297" y="3434219"/>
                  </a:lnTo>
                  <a:lnTo>
                    <a:pt x="5537" y="3478326"/>
                  </a:lnTo>
                  <a:lnTo>
                    <a:pt x="0" y="3526383"/>
                  </a:lnTo>
                  <a:lnTo>
                    <a:pt x="5537" y="3574427"/>
                  </a:lnTo>
                  <a:lnTo>
                    <a:pt x="21297" y="3618534"/>
                  </a:lnTo>
                  <a:lnTo>
                    <a:pt x="46037" y="3657447"/>
                  </a:lnTo>
                  <a:lnTo>
                    <a:pt x="78486" y="3689896"/>
                  </a:lnTo>
                  <a:lnTo>
                    <a:pt x="117398" y="3714635"/>
                  </a:lnTo>
                  <a:lnTo>
                    <a:pt x="161505" y="3730396"/>
                  </a:lnTo>
                  <a:lnTo>
                    <a:pt x="209550" y="3735933"/>
                  </a:lnTo>
                  <a:lnTo>
                    <a:pt x="257594" y="3730396"/>
                  </a:lnTo>
                  <a:lnTo>
                    <a:pt x="301701" y="3714635"/>
                  </a:lnTo>
                  <a:lnTo>
                    <a:pt x="340614" y="3689896"/>
                  </a:lnTo>
                  <a:lnTo>
                    <a:pt x="373062" y="3657447"/>
                  </a:lnTo>
                  <a:lnTo>
                    <a:pt x="397802" y="3618534"/>
                  </a:lnTo>
                  <a:lnTo>
                    <a:pt x="413562" y="3574427"/>
                  </a:lnTo>
                  <a:lnTo>
                    <a:pt x="419100" y="3526383"/>
                  </a:lnTo>
                  <a:close/>
                </a:path>
                <a:path w="419100" h="7052945">
                  <a:moveTo>
                    <a:pt x="419100" y="1867966"/>
                  </a:moveTo>
                  <a:lnTo>
                    <a:pt x="413562" y="1819922"/>
                  </a:lnTo>
                  <a:lnTo>
                    <a:pt x="397802" y="1775815"/>
                  </a:lnTo>
                  <a:lnTo>
                    <a:pt x="373062" y="1736902"/>
                  </a:lnTo>
                  <a:lnTo>
                    <a:pt x="340614" y="1704454"/>
                  </a:lnTo>
                  <a:lnTo>
                    <a:pt x="301701" y="1679714"/>
                  </a:lnTo>
                  <a:lnTo>
                    <a:pt x="257594" y="1663954"/>
                  </a:lnTo>
                  <a:lnTo>
                    <a:pt x="209550" y="1658416"/>
                  </a:lnTo>
                  <a:lnTo>
                    <a:pt x="161505" y="1663954"/>
                  </a:lnTo>
                  <a:lnTo>
                    <a:pt x="117398" y="1679714"/>
                  </a:lnTo>
                  <a:lnTo>
                    <a:pt x="78486" y="1704454"/>
                  </a:lnTo>
                  <a:lnTo>
                    <a:pt x="46037" y="1736902"/>
                  </a:lnTo>
                  <a:lnTo>
                    <a:pt x="21297" y="1775815"/>
                  </a:lnTo>
                  <a:lnTo>
                    <a:pt x="5537" y="1819922"/>
                  </a:lnTo>
                  <a:lnTo>
                    <a:pt x="0" y="1867966"/>
                  </a:lnTo>
                  <a:lnTo>
                    <a:pt x="5537" y="1916010"/>
                  </a:lnTo>
                  <a:lnTo>
                    <a:pt x="21297" y="1960118"/>
                  </a:lnTo>
                  <a:lnTo>
                    <a:pt x="46037" y="1999030"/>
                  </a:lnTo>
                  <a:lnTo>
                    <a:pt x="78486" y="2031479"/>
                  </a:lnTo>
                  <a:lnTo>
                    <a:pt x="117398" y="2056218"/>
                  </a:lnTo>
                  <a:lnTo>
                    <a:pt x="161505" y="2071979"/>
                  </a:lnTo>
                  <a:lnTo>
                    <a:pt x="209550" y="2077516"/>
                  </a:lnTo>
                  <a:lnTo>
                    <a:pt x="257594" y="2071979"/>
                  </a:lnTo>
                  <a:lnTo>
                    <a:pt x="301701" y="2056218"/>
                  </a:lnTo>
                  <a:lnTo>
                    <a:pt x="340614" y="2031479"/>
                  </a:lnTo>
                  <a:lnTo>
                    <a:pt x="373062" y="1999030"/>
                  </a:lnTo>
                  <a:lnTo>
                    <a:pt x="397802" y="1960118"/>
                  </a:lnTo>
                  <a:lnTo>
                    <a:pt x="413562" y="1916010"/>
                  </a:lnTo>
                  <a:lnTo>
                    <a:pt x="419100" y="1867966"/>
                  </a:lnTo>
                  <a:close/>
                </a:path>
                <a:path w="419100" h="7052945">
                  <a:moveTo>
                    <a:pt x="419100" y="209550"/>
                  </a:moveTo>
                  <a:lnTo>
                    <a:pt x="413562" y="161505"/>
                  </a:lnTo>
                  <a:lnTo>
                    <a:pt x="397802" y="117398"/>
                  </a:lnTo>
                  <a:lnTo>
                    <a:pt x="373062" y="78486"/>
                  </a:lnTo>
                  <a:lnTo>
                    <a:pt x="340614" y="46037"/>
                  </a:lnTo>
                  <a:lnTo>
                    <a:pt x="301701" y="21297"/>
                  </a:lnTo>
                  <a:lnTo>
                    <a:pt x="257594" y="5537"/>
                  </a:lnTo>
                  <a:lnTo>
                    <a:pt x="209550" y="0"/>
                  </a:lnTo>
                  <a:lnTo>
                    <a:pt x="161505" y="5537"/>
                  </a:lnTo>
                  <a:lnTo>
                    <a:pt x="117398" y="21297"/>
                  </a:lnTo>
                  <a:lnTo>
                    <a:pt x="78486" y="46037"/>
                  </a:lnTo>
                  <a:lnTo>
                    <a:pt x="46037" y="78486"/>
                  </a:lnTo>
                  <a:lnTo>
                    <a:pt x="21297" y="117398"/>
                  </a:lnTo>
                  <a:lnTo>
                    <a:pt x="5537" y="161505"/>
                  </a:lnTo>
                  <a:lnTo>
                    <a:pt x="0" y="209550"/>
                  </a:lnTo>
                  <a:lnTo>
                    <a:pt x="5537" y="257594"/>
                  </a:lnTo>
                  <a:lnTo>
                    <a:pt x="21297" y="301701"/>
                  </a:lnTo>
                  <a:lnTo>
                    <a:pt x="46037" y="340614"/>
                  </a:lnTo>
                  <a:lnTo>
                    <a:pt x="78486" y="373062"/>
                  </a:lnTo>
                  <a:lnTo>
                    <a:pt x="117398" y="397802"/>
                  </a:lnTo>
                  <a:lnTo>
                    <a:pt x="161505" y="413562"/>
                  </a:lnTo>
                  <a:lnTo>
                    <a:pt x="209550" y="419100"/>
                  </a:lnTo>
                  <a:lnTo>
                    <a:pt x="257594" y="413562"/>
                  </a:lnTo>
                  <a:lnTo>
                    <a:pt x="301701" y="397802"/>
                  </a:lnTo>
                  <a:lnTo>
                    <a:pt x="340614" y="373062"/>
                  </a:lnTo>
                  <a:lnTo>
                    <a:pt x="373062" y="340614"/>
                  </a:lnTo>
                  <a:lnTo>
                    <a:pt x="397802" y="301701"/>
                  </a:lnTo>
                  <a:lnTo>
                    <a:pt x="413562" y="257594"/>
                  </a:lnTo>
                  <a:lnTo>
                    <a:pt x="419100" y="209550"/>
                  </a:lnTo>
                  <a:close/>
                </a:path>
              </a:pathLst>
            </a:custGeom>
            <a:solidFill>
              <a:srgbClr val="000000"/>
            </a:solidFill>
          </p:spPr>
          <p:txBody>
            <a:bodyPr wrap="square" lIns="0" tIns="0" rIns="0" bIns="0" rtlCol="0"/>
            <a:lstStyle/>
            <a:p>
              <a:endParaRPr/>
            </a:p>
          </p:txBody>
        </p:sp>
      </p:grpSp>
      <p:sp>
        <p:nvSpPr>
          <p:cNvPr id="32" name="object 7">
            <a:extLst>
              <a:ext uri="{FF2B5EF4-FFF2-40B4-BE49-F238E27FC236}">
                <a16:creationId xmlns:a16="http://schemas.microsoft.com/office/drawing/2014/main" id="{AFBCC07D-DB83-8F63-90F6-159CD8A96126}"/>
              </a:ext>
            </a:extLst>
          </p:cNvPr>
          <p:cNvSpPr txBox="1"/>
          <p:nvPr/>
        </p:nvSpPr>
        <p:spPr>
          <a:xfrm>
            <a:off x="1578620" y="852402"/>
            <a:ext cx="2367915" cy="243244"/>
          </a:xfrm>
          <a:prstGeom prst="rect">
            <a:avLst/>
          </a:prstGeom>
        </p:spPr>
        <p:txBody>
          <a:bodyPr vert="horz" wrap="square" lIns="0" tIns="15240" rIns="0" bIns="0" rtlCol="0">
            <a:spAutoFit/>
          </a:bodyPr>
          <a:lstStyle/>
          <a:p>
            <a:pPr marL="12700">
              <a:lnSpc>
                <a:spcPct val="100000"/>
              </a:lnSpc>
              <a:spcBef>
                <a:spcPts val="120"/>
              </a:spcBef>
            </a:pPr>
            <a:r>
              <a:rPr lang="en-IN" sz="2850" b="1" spc="25">
                <a:latin typeface="Tahoma"/>
                <a:cs typeface="Tahoma"/>
              </a:rPr>
              <a:t>Overview</a:t>
            </a:r>
            <a:endParaRPr sz="2850">
              <a:latin typeface="Tahoma"/>
              <a:cs typeface="Tahoma"/>
            </a:endParaRPr>
          </a:p>
        </p:txBody>
      </p:sp>
      <p:sp>
        <p:nvSpPr>
          <p:cNvPr id="33" name="object 7">
            <a:extLst>
              <a:ext uri="{FF2B5EF4-FFF2-40B4-BE49-F238E27FC236}">
                <a16:creationId xmlns:a16="http://schemas.microsoft.com/office/drawing/2014/main" id="{6E499CC2-DCEA-929A-A60C-D8C9CC25FFBD}"/>
              </a:ext>
            </a:extLst>
          </p:cNvPr>
          <p:cNvSpPr txBox="1"/>
          <p:nvPr/>
        </p:nvSpPr>
        <p:spPr>
          <a:xfrm>
            <a:off x="1576453" y="9609783"/>
            <a:ext cx="2367915" cy="243244"/>
          </a:xfrm>
          <a:prstGeom prst="rect">
            <a:avLst/>
          </a:prstGeom>
        </p:spPr>
        <p:txBody>
          <a:bodyPr vert="horz" wrap="square" lIns="0" tIns="15240" rIns="0" bIns="0" rtlCol="0">
            <a:spAutoFit/>
          </a:bodyPr>
          <a:lstStyle/>
          <a:p>
            <a:pPr marL="12700">
              <a:lnSpc>
                <a:spcPct val="100000"/>
              </a:lnSpc>
              <a:spcBef>
                <a:spcPts val="120"/>
              </a:spcBef>
            </a:pPr>
            <a:r>
              <a:rPr lang="en-IN" sz="2850" b="1" spc="25">
                <a:latin typeface="Tahoma"/>
                <a:cs typeface="Tahoma"/>
              </a:rPr>
              <a:t>Conclusion</a:t>
            </a:r>
            <a:endParaRPr sz="2850">
              <a:latin typeface="Tahoma"/>
              <a:cs typeface="Tahoma"/>
            </a:endParaRPr>
          </a:p>
        </p:txBody>
      </p:sp>
      <p:sp>
        <p:nvSpPr>
          <p:cNvPr id="34" name="object 7">
            <a:extLst>
              <a:ext uri="{FF2B5EF4-FFF2-40B4-BE49-F238E27FC236}">
                <a16:creationId xmlns:a16="http://schemas.microsoft.com/office/drawing/2014/main" id="{EE0325C9-19D6-9670-8ED4-DA0B78BD0434}"/>
              </a:ext>
            </a:extLst>
          </p:cNvPr>
          <p:cNvSpPr txBox="1"/>
          <p:nvPr/>
        </p:nvSpPr>
        <p:spPr>
          <a:xfrm>
            <a:off x="1586571" y="3851036"/>
            <a:ext cx="6611382" cy="243244"/>
          </a:xfrm>
          <a:prstGeom prst="rect">
            <a:avLst/>
          </a:prstGeom>
        </p:spPr>
        <p:txBody>
          <a:bodyPr vert="horz" wrap="square" lIns="0" tIns="15240" rIns="0" bIns="0" rtlCol="0">
            <a:spAutoFit/>
          </a:bodyPr>
          <a:lstStyle/>
          <a:p>
            <a:pPr marL="12700">
              <a:lnSpc>
                <a:spcPct val="100000"/>
              </a:lnSpc>
              <a:spcBef>
                <a:spcPts val="120"/>
              </a:spcBef>
            </a:pPr>
            <a:r>
              <a:rPr lang="en-IN" sz="2850" b="1" spc="25">
                <a:latin typeface="Tahoma"/>
                <a:cs typeface="Tahoma"/>
              </a:rPr>
              <a:t>Relationship Sets and Cardinality</a:t>
            </a:r>
            <a:endParaRPr lang="en-IN" sz="2850">
              <a:latin typeface="Tahoma"/>
              <a:cs typeface="Tahoma"/>
            </a:endParaRPr>
          </a:p>
        </p:txBody>
      </p:sp>
      <p:sp>
        <p:nvSpPr>
          <p:cNvPr id="35" name="object 7">
            <a:extLst>
              <a:ext uri="{FF2B5EF4-FFF2-40B4-BE49-F238E27FC236}">
                <a16:creationId xmlns:a16="http://schemas.microsoft.com/office/drawing/2014/main" id="{EB0CF4ED-81B0-088B-2F59-5AD56E46598B}"/>
              </a:ext>
            </a:extLst>
          </p:cNvPr>
          <p:cNvSpPr txBox="1"/>
          <p:nvPr/>
        </p:nvSpPr>
        <p:spPr>
          <a:xfrm>
            <a:off x="1581189" y="2323282"/>
            <a:ext cx="2630063" cy="243244"/>
          </a:xfrm>
          <a:prstGeom prst="rect">
            <a:avLst/>
          </a:prstGeom>
        </p:spPr>
        <p:txBody>
          <a:bodyPr vert="horz" wrap="square" lIns="0" tIns="15240" rIns="0" bIns="0" rtlCol="0">
            <a:spAutoFit/>
          </a:bodyPr>
          <a:lstStyle/>
          <a:p>
            <a:pPr marL="12700">
              <a:lnSpc>
                <a:spcPct val="100000"/>
              </a:lnSpc>
              <a:spcBef>
                <a:spcPts val="120"/>
              </a:spcBef>
            </a:pPr>
            <a:r>
              <a:rPr lang="en-IN" sz="2850" b="1" spc="25">
                <a:latin typeface="Tahoma"/>
                <a:cs typeface="Tahoma"/>
              </a:rPr>
              <a:t>Assumptions</a:t>
            </a:r>
            <a:endParaRPr sz="2850">
              <a:latin typeface="Tahoma"/>
              <a:cs typeface="Tahoma"/>
            </a:endParaRPr>
          </a:p>
        </p:txBody>
      </p:sp>
      <p:sp>
        <p:nvSpPr>
          <p:cNvPr id="36" name="object 7">
            <a:extLst>
              <a:ext uri="{FF2B5EF4-FFF2-40B4-BE49-F238E27FC236}">
                <a16:creationId xmlns:a16="http://schemas.microsoft.com/office/drawing/2014/main" id="{0629CBAC-64E7-CA02-F9F2-4E5E3437C8CF}"/>
              </a:ext>
            </a:extLst>
          </p:cNvPr>
          <p:cNvSpPr txBox="1"/>
          <p:nvPr/>
        </p:nvSpPr>
        <p:spPr>
          <a:xfrm>
            <a:off x="1585702" y="8186130"/>
            <a:ext cx="5641769" cy="243244"/>
          </a:xfrm>
          <a:prstGeom prst="rect">
            <a:avLst/>
          </a:prstGeom>
        </p:spPr>
        <p:txBody>
          <a:bodyPr vert="horz" wrap="square" lIns="0" tIns="15240" rIns="0" bIns="0" rtlCol="0">
            <a:spAutoFit/>
          </a:bodyPr>
          <a:lstStyle/>
          <a:p>
            <a:pPr marL="12700">
              <a:lnSpc>
                <a:spcPct val="100000"/>
              </a:lnSpc>
              <a:spcBef>
                <a:spcPts val="120"/>
              </a:spcBef>
            </a:pPr>
            <a:r>
              <a:rPr lang="en-IN" sz="2850" b="1" spc="25">
                <a:latin typeface="Tahoma"/>
                <a:cs typeface="Tahoma"/>
              </a:rPr>
              <a:t>Queries in Relational Algebra</a:t>
            </a:r>
            <a:endParaRPr lang="en-IN" sz="2850">
              <a:latin typeface="Tahoma"/>
              <a:cs typeface="Tahoma"/>
            </a:endParaRPr>
          </a:p>
        </p:txBody>
      </p:sp>
      <p:sp>
        <p:nvSpPr>
          <p:cNvPr id="37" name="object 7">
            <a:extLst>
              <a:ext uri="{FF2B5EF4-FFF2-40B4-BE49-F238E27FC236}">
                <a16:creationId xmlns:a16="http://schemas.microsoft.com/office/drawing/2014/main" id="{7B7D980B-D4A1-8EEF-E03B-0344AA884B49}"/>
              </a:ext>
            </a:extLst>
          </p:cNvPr>
          <p:cNvSpPr txBox="1"/>
          <p:nvPr/>
        </p:nvSpPr>
        <p:spPr>
          <a:xfrm>
            <a:off x="1590610" y="5968888"/>
            <a:ext cx="7211464" cy="243244"/>
          </a:xfrm>
          <a:prstGeom prst="rect">
            <a:avLst/>
          </a:prstGeom>
        </p:spPr>
        <p:txBody>
          <a:bodyPr vert="horz" wrap="square" lIns="0" tIns="15240" rIns="0" bIns="0" rtlCol="0">
            <a:spAutoFit/>
          </a:bodyPr>
          <a:lstStyle/>
          <a:p>
            <a:pPr marL="12700">
              <a:lnSpc>
                <a:spcPct val="100000"/>
              </a:lnSpc>
              <a:spcBef>
                <a:spcPts val="120"/>
              </a:spcBef>
            </a:pPr>
            <a:r>
              <a:rPr lang="en-IN" sz="2850" b="1" spc="25">
                <a:latin typeface="Tahoma"/>
                <a:cs typeface="Tahoma"/>
              </a:rPr>
              <a:t>Decomposition (Using Normalisation)</a:t>
            </a:r>
            <a:endParaRPr sz="2850">
              <a:latin typeface="Tahoma"/>
              <a:cs typeface="Tahoma"/>
            </a:endParaRPr>
          </a:p>
        </p:txBody>
      </p:sp>
      <p:sp>
        <p:nvSpPr>
          <p:cNvPr id="38" name="object 7">
            <a:extLst>
              <a:ext uri="{FF2B5EF4-FFF2-40B4-BE49-F238E27FC236}">
                <a16:creationId xmlns:a16="http://schemas.microsoft.com/office/drawing/2014/main" id="{A4FF99DA-B83C-CAD7-4A16-8BF348CEEDB7}"/>
              </a:ext>
            </a:extLst>
          </p:cNvPr>
          <p:cNvSpPr txBox="1"/>
          <p:nvPr/>
        </p:nvSpPr>
        <p:spPr>
          <a:xfrm>
            <a:off x="1585701" y="5210928"/>
            <a:ext cx="4831100" cy="243244"/>
          </a:xfrm>
          <a:prstGeom prst="rect">
            <a:avLst/>
          </a:prstGeom>
        </p:spPr>
        <p:txBody>
          <a:bodyPr vert="horz" wrap="square" lIns="0" tIns="15240" rIns="0" bIns="0" rtlCol="0">
            <a:spAutoFit/>
          </a:bodyPr>
          <a:lstStyle/>
          <a:p>
            <a:pPr marL="12700">
              <a:lnSpc>
                <a:spcPct val="100000"/>
              </a:lnSpc>
              <a:spcBef>
                <a:spcPts val="120"/>
              </a:spcBef>
            </a:pPr>
            <a:r>
              <a:rPr lang="en-IN" sz="2850" b="1" spc="25">
                <a:latin typeface="Tahoma"/>
                <a:cs typeface="Tahoma"/>
              </a:rPr>
              <a:t>Functional Dependencies</a:t>
            </a:r>
            <a:endParaRPr sz="2850">
              <a:latin typeface="Tahoma"/>
              <a:cs typeface="Tahoma"/>
            </a:endParaRPr>
          </a:p>
        </p:txBody>
      </p:sp>
      <p:sp>
        <p:nvSpPr>
          <p:cNvPr id="39" name="object 7">
            <a:extLst>
              <a:ext uri="{FF2B5EF4-FFF2-40B4-BE49-F238E27FC236}">
                <a16:creationId xmlns:a16="http://schemas.microsoft.com/office/drawing/2014/main" id="{07EAF813-DA3D-8AB1-12EB-2FDBB7472CDE}"/>
              </a:ext>
            </a:extLst>
          </p:cNvPr>
          <p:cNvSpPr txBox="1"/>
          <p:nvPr/>
        </p:nvSpPr>
        <p:spPr>
          <a:xfrm>
            <a:off x="1591241" y="6764772"/>
            <a:ext cx="2367915" cy="243244"/>
          </a:xfrm>
          <a:prstGeom prst="rect">
            <a:avLst/>
          </a:prstGeom>
        </p:spPr>
        <p:txBody>
          <a:bodyPr vert="horz" wrap="square" lIns="0" tIns="15240" rIns="0" bIns="0" rtlCol="0">
            <a:spAutoFit/>
          </a:bodyPr>
          <a:lstStyle/>
          <a:p>
            <a:pPr marL="12700">
              <a:lnSpc>
                <a:spcPct val="100000"/>
              </a:lnSpc>
              <a:spcBef>
                <a:spcPts val="120"/>
              </a:spcBef>
            </a:pPr>
            <a:r>
              <a:rPr lang="en-IN" sz="2850" b="1" spc="25">
                <a:latin typeface="Tahoma"/>
                <a:cs typeface="Tahoma"/>
              </a:rPr>
              <a:t>Final Tables</a:t>
            </a:r>
            <a:endParaRPr sz="2850">
              <a:latin typeface="Tahoma"/>
              <a:cs typeface="Tahoma"/>
            </a:endParaRPr>
          </a:p>
        </p:txBody>
      </p:sp>
      <p:sp>
        <p:nvSpPr>
          <p:cNvPr id="40" name="object 7">
            <a:extLst>
              <a:ext uri="{FF2B5EF4-FFF2-40B4-BE49-F238E27FC236}">
                <a16:creationId xmlns:a16="http://schemas.microsoft.com/office/drawing/2014/main" id="{B5F85098-E8BE-4B5E-66D7-5850E7C2DB83}"/>
              </a:ext>
            </a:extLst>
          </p:cNvPr>
          <p:cNvSpPr txBox="1"/>
          <p:nvPr/>
        </p:nvSpPr>
        <p:spPr>
          <a:xfrm>
            <a:off x="1586572" y="4524542"/>
            <a:ext cx="6360239" cy="243244"/>
          </a:xfrm>
          <a:prstGeom prst="rect">
            <a:avLst/>
          </a:prstGeom>
        </p:spPr>
        <p:txBody>
          <a:bodyPr vert="horz" wrap="square" lIns="0" tIns="15240" rIns="0" bIns="0" rtlCol="0">
            <a:spAutoFit/>
          </a:bodyPr>
          <a:lstStyle/>
          <a:p>
            <a:pPr marL="12700">
              <a:lnSpc>
                <a:spcPct val="100000"/>
              </a:lnSpc>
              <a:spcBef>
                <a:spcPts val="120"/>
              </a:spcBef>
            </a:pPr>
            <a:r>
              <a:rPr lang="en-IN" sz="2850" b="1" spc="25">
                <a:latin typeface="Tahoma"/>
                <a:cs typeface="Tahoma"/>
              </a:rPr>
              <a:t>Converting ER Diagram to Tables</a:t>
            </a:r>
            <a:endParaRPr sz="2850">
              <a:latin typeface="Tahoma"/>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AECEC032-CAB2-6B49-AFA0-E052B9F1B604}"/>
              </a:ext>
            </a:extLst>
          </p:cNvPr>
          <p:cNvGraphicFramePr>
            <a:graphicFrameLocks noGrp="1"/>
          </p:cNvGraphicFramePr>
          <p:nvPr>
            <p:ph idx="1"/>
            <p:extLst>
              <p:ext uri="{D42A27DB-BD31-4B8C-83A1-F6EECF244321}">
                <p14:modId xmlns:p14="http://schemas.microsoft.com/office/powerpoint/2010/main" val="63533153"/>
              </p:ext>
            </p:extLst>
          </p:nvPr>
        </p:nvGraphicFramePr>
        <p:xfrm>
          <a:off x="1" y="0"/>
          <a:ext cx="18287999" cy="10439400"/>
        </p:xfrm>
        <a:graphic>
          <a:graphicData uri="http://schemas.openxmlformats.org/drawingml/2006/table">
            <a:tbl>
              <a:tblPr firstRow="1" bandRow="1">
                <a:tableStyleId>{5C22544A-7EE6-4342-B048-85BDC9FD1C3A}</a:tableStyleId>
              </a:tblPr>
              <a:tblGrid>
                <a:gridCol w="4503569">
                  <a:extLst>
                    <a:ext uri="{9D8B030D-6E8A-4147-A177-3AD203B41FA5}">
                      <a16:colId xmlns:a16="http://schemas.microsoft.com/office/drawing/2014/main" val="3648157318"/>
                    </a:ext>
                  </a:extLst>
                </a:gridCol>
                <a:gridCol w="13784430">
                  <a:extLst>
                    <a:ext uri="{9D8B030D-6E8A-4147-A177-3AD203B41FA5}">
                      <a16:colId xmlns:a16="http://schemas.microsoft.com/office/drawing/2014/main" val="952144374"/>
                    </a:ext>
                  </a:extLst>
                </a:gridCol>
              </a:tblGrid>
              <a:tr h="734876">
                <a:tc>
                  <a:txBody>
                    <a:bodyPr/>
                    <a:lstStyle/>
                    <a:p>
                      <a:pPr algn="l"/>
                      <a:r>
                        <a:rPr lang="en-US" sz="4100"/>
                        <a:t>                 SCHEMA</a:t>
                      </a:r>
                    </a:p>
                  </a:txBody>
                  <a:tcPr marL="137160" marR="137160" marT="68580" marB="68580" anchor="ctr"/>
                </a:tc>
                <a:tc>
                  <a:txBody>
                    <a:bodyPr/>
                    <a:lstStyle/>
                    <a:p>
                      <a:pPr algn="ctr"/>
                      <a:r>
                        <a:rPr lang="en-US" sz="4100"/>
                        <a:t> FUNCTIONAL DEPENDENCIES</a:t>
                      </a:r>
                    </a:p>
                  </a:txBody>
                  <a:tcPr marL="137160" marR="137160" marT="68580" marB="68580" anchor="ctr"/>
                </a:tc>
                <a:extLst>
                  <a:ext uri="{0D108BD9-81ED-4DB2-BD59-A6C34878D82A}">
                    <a16:rowId xmlns:a16="http://schemas.microsoft.com/office/drawing/2014/main" val="1902680916"/>
                  </a:ext>
                </a:extLst>
              </a:tr>
              <a:tr h="734876">
                <a:tc>
                  <a:txBody>
                    <a:bodyPr/>
                    <a:lstStyle/>
                    <a:p>
                      <a:pPr algn="ctr"/>
                      <a:r>
                        <a:rPr lang="en-US" sz="4100"/>
                        <a:t>     CASE            </a:t>
                      </a:r>
                    </a:p>
                  </a:txBody>
                  <a:tcPr marL="162000" marR="137160" marT="68580" marB="68580" anchor="ctr"/>
                </a:tc>
                <a:tc>
                  <a:txBody>
                    <a:bodyPr/>
                    <a:lstStyle/>
                    <a:p>
                      <a:pPr marL="342900" indent="-342900" algn="ctr">
                        <a:buFont typeface="Arial" panose="020B0604020202020204" pitchFamily="34" charset="0"/>
                        <a:buChar char="•"/>
                      </a:pPr>
                      <a:r>
                        <a:rPr lang="en-US" sz="3600" b="0" u="none"/>
                        <a:t>C-ID </a:t>
                      </a:r>
                      <a:r>
                        <a:rPr lang="en-US" sz="3600" b="0" u="none">
                          <a:sym typeface="Wingdings" pitchFamily="2" charset="2"/>
                        </a:rPr>
                        <a:t></a:t>
                      </a:r>
                      <a:r>
                        <a:rPr lang="en-US" sz="3600" b="0"/>
                        <a:t> </a:t>
                      </a:r>
                      <a:r>
                        <a:rPr lang="en-US" sz="3600" b="0" err="1"/>
                        <a:t>Cname</a:t>
                      </a:r>
                      <a:r>
                        <a:rPr lang="en-US" sz="3600" b="0"/>
                        <a:t>, Date , Type, Status</a:t>
                      </a:r>
                    </a:p>
                  </a:txBody>
                  <a:tcPr marL="137160" marR="137160" marT="68580" marB="68580" anchor="ctr"/>
                </a:tc>
                <a:extLst>
                  <a:ext uri="{0D108BD9-81ED-4DB2-BD59-A6C34878D82A}">
                    <a16:rowId xmlns:a16="http://schemas.microsoft.com/office/drawing/2014/main" val="313897541"/>
                  </a:ext>
                </a:extLst>
              </a:tr>
              <a:tr h="13378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100"/>
                        <a:t>LAWYER</a:t>
                      </a:r>
                    </a:p>
                    <a:p>
                      <a:pPr algn="ctr"/>
                      <a:endParaRPr lang="en-US" sz="4100"/>
                    </a:p>
                  </a:txBody>
                  <a:tcPr marL="0" marR="0" marT="68580" marB="68580" anchor="ctr">
                    <a:lnB w="12700" cmpd="sng">
                      <a:noFill/>
                    </a:lnB>
                  </a:tcPr>
                </a:tc>
                <a:tc>
                  <a:txBody>
                    <a:bodyPr/>
                    <a:lstStyle/>
                    <a:p>
                      <a:pPr marL="342900" indent="-342900" algn="ctr">
                        <a:buFont typeface="Arial" panose="020B0604020202020204" pitchFamily="34" charset="0"/>
                        <a:buChar char="•"/>
                      </a:pPr>
                      <a:r>
                        <a:rPr lang="en-US" sz="3600" b="0" u="none"/>
                        <a:t>L-ID </a:t>
                      </a:r>
                      <a:r>
                        <a:rPr lang="en-US" sz="3600" b="0" u="none">
                          <a:sym typeface="Wingdings" pitchFamily="2" charset="2"/>
                        </a:rPr>
                        <a:t> </a:t>
                      </a:r>
                      <a:r>
                        <a:rPr lang="en-US" sz="3600" b="0" u="none" err="1"/>
                        <a:t>No_of_cases</a:t>
                      </a:r>
                      <a:r>
                        <a:rPr lang="en-US" sz="3600" b="0" u="none"/>
                        <a:t>, Firm, Position,  Charge</a:t>
                      </a:r>
                    </a:p>
                    <a:p>
                      <a:pPr marL="342900" indent="-342900" algn="ctr">
                        <a:buFont typeface="Arial" panose="020B0604020202020204" pitchFamily="34" charset="0"/>
                        <a:buChar char="•"/>
                      </a:pPr>
                      <a:r>
                        <a:rPr lang="en-US" sz="3600" b="0" u="none"/>
                        <a:t>Firm, Position </a:t>
                      </a:r>
                      <a:r>
                        <a:rPr lang="en-US" sz="3600" b="0" u="none">
                          <a:sym typeface="Wingdings" pitchFamily="2" charset="2"/>
                        </a:rPr>
                        <a:t> </a:t>
                      </a:r>
                      <a:r>
                        <a:rPr lang="en-US" sz="3600" b="0" u="none"/>
                        <a:t>Charge</a:t>
                      </a:r>
                    </a:p>
                  </a:txBody>
                  <a:tcPr marL="137160" marR="137160" marT="68580" marB="68580" anchor="ctr"/>
                </a:tc>
                <a:extLst>
                  <a:ext uri="{0D108BD9-81ED-4DB2-BD59-A6C34878D82A}">
                    <a16:rowId xmlns:a16="http://schemas.microsoft.com/office/drawing/2014/main" val="4083401424"/>
                  </a:ext>
                </a:extLst>
              </a:tr>
              <a:tr h="1224793">
                <a:tc>
                  <a:txBody>
                    <a:bodyPr/>
                    <a:lstStyle/>
                    <a:p>
                      <a:pPr algn="ctr"/>
                      <a:r>
                        <a:rPr lang="en-US" sz="4100"/>
                        <a:t>REPORT</a:t>
                      </a:r>
                    </a:p>
                  </a:txBody>
                  <a:tcPr marL="137160" marR="137160" marT="68580" marB="6858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342900" indent="-342900" algn="ctr">
                        <a:buFont typeface="Arial" panose="020B0604020202020204" pitchFamily="34" charset="0"/>
                        <a:buChar char="•"/>
                      </a:pPr>
                      <a:r>
                        <a:rPr lang="en-US" sz="3600" b="0" u="none"/>
                        <a:t>R-ID </a:t>
                      </a:r>
                      <a:r>
                        <a:rPr lang="en-US" sz="3600" b="0" u="none">
                          <a:sym typeface="Wingdings" pitchFamily="2" charset="2"/>
                        </a:rPr>
                        <a:t></a:t>
                      </a:r>
                      <a:r>
                        <a:rPr lang="en-US" sz="3600" b="0" u="none"/>
                        <a:t> Date, Location, Police Station, </a:t>
                      </a:r>
                      <a:r>
                        <a:rPr lang="en-US" sz="3600" b="0" u="none" err="1"/>
                        <a:t>Incharge</a:t>
                      </a:r>
                      <a:r>
                        <a:rPr lang="en-US" sz="3600" b="0" u="none"/>
                        <a:t>, Complainant</a:t>
                      </a:r>
                    </a:p>
                    <a:p>
                      <a:pPr marL="342900" indent="-342900" algn="ctr">
                        <a:buFont typeface="Arial" panose="020B0604020202020204" pitchFamily="34" charset="0"/>
                        <a:buChar char="•"/>
                      </a:pPr>
                      <a:r>
                        <a:rPr lang="en-US" sz="3600" b="0" u="none"/>
                        <a:t>Location</a:t>
                      </a:r>
                      <a:r>
                        <a:rPr lang="en-US" sz="3600" b="0" u="none">
                          <a:sym typeface="Wingdings" pitchFamily="2" charset="2"/>
                        </a:rPr>
                        <a:t> Police Station</a:t>
                      </a:r>
                      <a:endParaRPr lang="en-US" sz="3600" b="0" u="none"/>
                    </a:p>
                  </a:txBody>
                  <a:tcPr marL="137160" marR="137160" marT="68580" marB="68580" anchor="ctr">
                    <a:lnL w="12700" cmpd="sng">
                      <a:noFill/>
                    </a:lnL>
                  </a:tcPr>
                </a:tc>
                <a:extLst>
                  <a:ext uri="{0D108BD9-81ED-4DB2-BD59-A6C34878D82A}">
                    <a16:rowId xmlns:a16="http://schemas.microsoft.com/office/drawing/2014/main" val="2762378200"/>
                  </a:ext>
                </a:extLst>
              </a:tr>
              <a:tr h="13378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100"/>
                        <a:t>VICTIM</a:t>
                      </a:r>
                    </a:p>
                    <a:p>
                      <a:pPr algn="ctr"/>
                      <a:endParaRPr lang="en-US" sz="4100"/>
                    </a:p>
                  </a:txBody>
                  <a:tcPr marL="137160" marR="137160" marT="68580" marB="68580" anchor="ctr">
                    <a:lnT w="12700" cmpd="sng">
                      <a:noFill/>
                    </a:lnT>
                  </a:tcPr>
                </a:tc>
                <a:tc>
                  <a:txBody>
                    <a:bodyPr/>
                    <a:lstStyle/>
                    <a:p>
                      <a:pPr marL="285750" indent="-285750" algn="ctr">
                        <a:buFont typeface="Arial" panose="020B0604020202020204" pitchFamily="34" charset="0"/>
                        <a:buChar char="•"/>
                      </a:pPr>
                      <a:r>
                        <a:rPr lang="en-US" sz="3600" b="0" u="none"/>
                        <a:t>Name, Dob </a:t>
                      </a:r>
                      <a:r>
                        <a:rPr lang="en-US" sz="3600" b="0" u="none">
                          <a:sym typeface="Wingdings" pitchFamily="2" charset="2"/>
                        </a:rPr>
                        <a:t></a:t>
                      </a:r>
                      <a:r>
                        <a:rPr lang="en-US" sz="3600" b="0" u="none"/>
                        <a:t> Gender</a:t>
                      </a:r>
                    </a:p>
                  </a:txBody>
                  <a:tcPr marL="137160" marR="137160" marT="68580" marB="68580" anchor="ctr"/>
                </a:tc>
                <a:extLst>
                  <a:ext uri="{0D108BD9-81ED-4DB2-BD59-A6C34878D82A}">
                    <a16:rowId xmlns:a16="http://schemas.microsoft.com/office/drawing/2014/main" val="2401717268"/>
                  </a:ext>
                </a:extLst>
              </a:tr>
              <a:tr h="1224793">
                <a:tc>
                  <a:txBody>
                    <a:bodyPr/>
                    <a:lstStyle/>
                    <a:p>
                      <a:pPr algn="ctr"/>
                      <a:r>
                        <a:rPr lang="en-US" sz="4100"/>
                        <a:t>GUILTY</a:t>
                      </a:r>
                    </a:p>
                  </a:txBody>
                  <a:tcPr marL="137160" marR="137160" marT="68580" marB="68580" anchor="ctr"/>
                </a:tc>
                <a:tc>
                  <a:txBody>
                    <a:bodyPr/>
                    <a:lstStyle/>
                    <a:p>
                      <a:pPr marL="342900" indent="-342900" algn="ctr">
                        <a:buFont typeface="Arial" panose="020B0604020202020204" pitchFamily="34" charset="0"/>
                        <a:buChar char="•"/>
                      </a:pPr>
                      <a:r>
                        <a:rPr lang="en-US" sz="3600" b="0" u="none"/>
                        <a:t>Name, Dob </a:t>
                      </a:r>
                      <a:r>
                        <a:rPr lang="en-US" sz="3600" b="0" u="none">
                          <a:sym typeface="Wingdings" pitchFamily="2" charset="2"/>
                        </a:rPr>
                        <a:t></a:t>
                      </a:r>
                      <a:r>
                        <a:rPr lang="en-US" sz="3600" b="0" u="none"/>
                        <a:t> History, Juvenile, Gender</a:t>
                      </a:r>
                    </a:p>
                    <a:p>
                      <a:pPr marL="342900" indent="-342900" algn="ctr">
                        <a:buFont typeface="Arial" panose="020B0604020202020204" pitchFamily="34" charset="0"/>
                        <a:buChar char="•"/>
                      </a:pPr>
                      <a:r>
                        <a:rPr lang="en-US" sz="3600" b="0" u="none"/>
                        <a:t>Dob </a:t>
                      </a:r>
                      <a:r>
                        <a:rPr lang="en-US" sz="3600" b="0" u="none">
                          <a:sym typeface="Wingdings" pitchFamily="2" charset="2"/>
                        </a:rPr>
                        <a:t></a:t>
                      </a:r>
                      <a:r>
                        <a:rPr lang="en-US" sz="3600" b="0" u="none"/>
                        <a:t> Juvenile</a:t>
                      </a:r>
                    </a:p>
                  </a:txBody>
                  <a:tcPr marL="137160" marR="137160" marT="68580" marB="68580" anchor="ctr"/>
                </a:tc>
                <a:extLst>
                  <a:ext uri="{0D108BD9-81ED-4DB2-BD59-A6C34878D82A}">
                    <a16:rowId xmlns:a16="http://schemas.microsoft.com/office/drawing/2014/main" val="3439173057"/>
                  </a:ext>
                </a:extLst>
              </a:tr>
              <a:tr h="13378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100"/>
                        <a:t>PROSECUTION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100"/>
                    </a:p>
                  </a:txBody>
                  <a:tcPr marL="0" marR="137160" marT="68580" marB="68580" anchor="ctr"/>
                </a:tc>
                <a:tc>
                  <a:txBody>
                    <a:bodyPr/>
                    <a:lstStyle/>
                    <a:p>
                      <a:pPr marL="285750" indent="-285750" algn="ctr">
                        <a:buFont typeface="Arial" panose="020B0604020202020204" pitchFamily="34" charset="0"/>
                        <a:buChar char="•"/>
                      </a:pPr>
                      <a:r>
                        <a:rPr lang="en-US" sz="3600" b="0" u="none"/>
                        <a:t>C-ID, L-ID </a:t>
                      </a:r>
                      <a:r>
                        <a:rPr lang="en-US" sz="3600" b="0" u="none">
                          <a:sym typeface="Wingdings" pitchFamily="2" charset="2"/>
                        </a:rPr>
                        <a:t></a:t>
                      </a:r>
                      <a:r>
                        <a:rPr lang="en-US" sz="3600" b="0" u="none"/>
                        <a:t> </a:t>
                      </a:r>
                      <a:r>
                        <a:rPr lang="en-US" sz="3600" b="0" u="none" err="1"/>
                        <a:t>Plaintiff_name</a:t>
                      </a:r>
                      <a:r>
                        <a:rPr lang="en-US" sz="3600" b="0" u="none"/>
                        <a:t>, Dob</a:t>
                      </a:r>
                    </a:p>
                  </a:txBody>
                  <a:tcPr marL="137160" marR="137160" marT="68580" marB="68580" anchor="ctr"/>
                </a:tc>
                <a:extLst>
                  <a:ext uri="{0D108BD9-81ED-4DB2-BD59-A6C34878D82A}">
                    <a16:rowId xmlns:a16="http://schemas.microsoft.com/office/drawing/2014/main" val="857031000"/>
                  </a:ext>
                </a:extLst>
              </a:tr>
              <a:tr h="734876">
                <a:tc>
                  <a:txBody>
                    <a:bodyPr/>
                    <a:lstStyle/>
                    <a:p>
                      <a:pPr algn="ctr"/>
                      <a:r>
                        <a:rPr lang="en-US" sz="4100"/>
                        <a:t>DEFENSE</a:t>
                      </a:r>
                    </a:p>
                  </a:txBody>
                  <a:tcPr marL="137160" marR="137160" marT="68580" marB="68580" anchor="ctr"/>
                </a:tc>
                <a:tc>
                  <a:txBody>
                    <a:bodyPr/>
                    <a:lstStyle/>
                    <a:p>
                      <a:pPr marL="285750" indent="-285750" algn="ctr">
                        <a:buFont typeface="Arial" panose="020B0604020202020204" pitchFamily="34" charset="0"/>
                        <a:buChar char="•"/>
                      </a:pPr>
                      <a:r>
                        <a:rPr lang="en-US" sz="3600" b="0" u="none"/>
                        <a:t>C-ID, L-ID </a:t>
                      </a:r>
                      <a:r>
                        <a:rPr lang="en-US" sz="3600" b="0" u="none">
                          <a:sym typeface="Wingdings" pitchFamily="2" charset="2"/>
                        </a:rPr>
                        <a:t></a:t>
                      </a:r>
                      <a:r>
                        <a:rPr lang="en-US" sz="3600" b="0" u="none"/>
                        <a:t> </a:t>
                      </a:r>
                      <a:r>
                        <a:rPr lang="en-US" sz="3600" b="0" u="none" err="1"/>
                        <a:t>Defendent_name</a:t>
                      </a:r>
                      <a:r>
                        <a:rPr lang="en-US" sz="3600" b="0" u="none"/>
                        <a:t>, Dob</a:t>
                      </a:r>
                    </a:p>
                  </a:txBody>
                  <a:tcPr marL="137160" marR="137160" marT="68580" marB="68580" anchor="ctr"/>
                </a:tc>
                <a:extLst>
                  <a:ext uri="{0D108BD9-81ED-4DB2-BD59-A6C34878D82A}">
                    <a16:rowId xmlns:a16="http://schemas.microsoft.com/office/drawing/2014/main" val="2344004452"/>
                  </a:ext>
                </a:extLst>
              </a:tr>
              <a:tr h="7348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100"/>
                        <a:t>LOST</a:t>
                      </a:r>
                    </a:p>
                  </a:txBody>
                  <a:tcPr marL="137160" marR="137160" marT="68580" marB="68580" anchor="ctr"/>
                </a:tc>
                <a:tc>
                  <a:txBody>
                    <a:bodyPr/>
                    <a:lstStyle/>
                    <a:p>
                      <a:pPr algn="ctr"/>
                      <a:r>
                        <a:rPr lang="en-US" sz="4100"/>
                        <a:t>---------------------------------------------------------------------</a:t>
                      </a:r>
                    </a:p>
                  </a:txBody>
                  <a:tcPr marL="137160" marR="137160" marT="68580" marB="68580" anchor="ctr"/>
                </a:tc>
                <a:extLst>
                  <a:ext uri="{0D108BD9-81ED-4DB2-BD59-A6C34878D82A}">
                    <a16:rowId xmlns:a16="http://schemas.microsoft.com/office/drawing/2014/main" val="2194096874"/>
                  </a:ext>
                </a:extLst>
              </a:tr>
              <a:tr h="7348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100"/>
                        <a:t>DECISION</a:t>
                      </a:r>
                    </a:p>
                  </a:txBody>
                  <a:tcPr marL="137160" marR="137160" marT="68580" marB="68580" anchor="ctr"/>
                </a:tc>
                <a:tc>
                  <a:txBody>
                    <a:bodyPr/>
                    <a:lstStyle/>
                    <a:p>
                      <a:pPr algn="ctr"/>
                      <a:r>
                        <a:rPr lang="en-US" sz="4100"/>
                        <a:t>-------------------------------------------------------------------</a:t>
                      </a:r>
                    </a:p>
                  </a:txBody>
                  <a:tcPr marL="137160" marR="137160" marT="68580" marB="68580" anchor="ctr"/>
                </a:tc>
                <a:extLst>
                  <a:ext uri="{0D108BD9-81ED-4DB2-BD59-A6C34878D82A}">
                    <a16:rowId xmlns:a16="http://schemas.microsoft.com/office/drawing/2014/main" val="966238925"/>
                  </a:ext>
                </a:extLst>
              </a:tr>
            </a:tbl>
          </a:graphicData>
        </a:graphic>
      </p:graphicFrame>
    </p:spTree>
    <p:extLst>
      <p:ext uri="{BB962C8B-B14F-4D97-AF65-F5344CB8AC3E}">
        <p14:creationId xmlns:p14="http://schemas.microsoft.com/office/powerpoint/2010/main" val="1903046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3112331" y="289019"/>
            <a:ext cx="120562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FF3B00"/>
                </a:solidFill>
                <a:latin typeface="Verdana"/>
                <a:ea typeface="Verdana"/>
              </a:rPr>
              <a:t>Decomposition using Normalization</a:t>
            </a:r>
          </a:p>
        </p:txBody>
      </p:sp>
      <p:sp>
        <p:nvSpPr>
          <p:cNvPr id="4" name="TextBox 3">
            <a:extLst>
              <a:ext uri="{FF2B5EF4-FFF2-40B4-BE49-F238E27FC236}">
                <a16:creationId xmlns:a16="http://schemas.microsoft.com/office/drawing/2014/main" id="{4B8C7B08-93DB-DF51-7739-6F81554DFD22}"/>
              </a:ext>
            </a:extLst>
          </p:cNvPr>
          <p:cNvSpPr txBox="1"/>
          <p:nvPr/>
        </p:nvSpPr>
        <p:spPr>
          <a:xfrm>
            <a:off x="454408" y="1981774"/>
            <a:ext cx="17053426" cy="62735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dirty="0">
                <a:latin typeface="Helvetica"/>
                <a:ea typeface="+mn-lt"/>
                <a:cs typeface="+mn-lt"/>
              </a:rPr>
              <a:t>CASE</a:t>
            </a:r>
            <a:endParaRPr lang="en-US" sz="3600" dirty="0">
              <a:latin typeface="Helvetica"/>
              <a:ea typeface="+mn-lt"/>
              <a:cs typeface="+mn-lt"/>
            </a:endParaRPr>
          </a:p>
          <a:p>
            <a:pPr marL="285750" indent="-285750">
              <a:lnSpc>
                <a:spcPct val="90000"/>
              </a:lnSpc>
              <a:spcBef>
                <a:spcPts val="1000"/>
              </a:spcBef>
              <a:buFont typeface="Arial"/>
              <a:buChar char="•"/>
            </a:pPr>
            <a:r>
              <a:rPr lang="en-US" sz="3600" b="1" dirty="0">
                <a:latin typeface="Helvetica"/>
                <a:ea typeface="+mn-lt"/>
                <a:cs typeface="+mn-lt"/>
              </a:rPr>
              <a:t>FDs: </a:t>
            </a:r>
            <a:r>
              <a:rPr lang="en-US" sz="3600" b="1" u="sng" dirty="0">
                <a:latin typeface="Helvetica"/>
                <a:ea typeface="+mn-lt"/>
                <a:cs typeface="+mn-lt"/>
              </a:rPr>
              <a:t>C-ID</a:t>
            </a:r>
            <a:r>
              <a:rPr lang="en-US" sz="3600" b="1" dirty="0">
                <a:latin typeface="Helvetica"/>
                <a:ea typeface="+mn-lt"/>
                <a:cs typeface="+mn-lt"/>
              </a:rPr>
              <a:t> </a:t>
            </a:r>
            <a:r>
              <a:rPr lang="en-US" sz="3600" b="1" dirty="0">
                <a:latin typeface="Calibri"/>
                <a:ea typeface="+mn-lt"/>
                <a:cs typeface="+mn-lt"/>
              </a:rPr>
              <a:t>--&gt;</a:t>
            </a:r>
            <a:r>
              <a:rPr lang="en-US" sz="3600" b="1" dirty="0" err="1">
                <a:latin typeface="Helvetica"/>
                <a:ea typeface="+mn-lt"/>
                <a:cs typeface="+mn-lt"/>
              </a:rPr>
              <a:t>Cname</a:t>
            </a:r>
            <a:r>
              <a:rPr lang="en-US" sz="3600" b="1" dirty="0">
                <a:latin typeface="Helvetica"/>
                <a:ea typeface="+mn-lt"/>
                <a:cs typeface="+mn-lt"/>
              </a:rPr>
              <a:t>, Date , Type, Status</a:t>
            </a:r>
            <a:endParaRPr lang="en-US" sz="3600" dirty="0">
              <a:latin typeface="Helvetica"/>
              <a:ea typeface="+mn-lt"/>
              <a:cs typeface="+mn-lt"/>
            </a:endParaRPr>
          </a:p>
          <a:p>
            <a:pPr marL="285750" indent="-285750">
              <a:lnSpc>
                <a:spcPct val="90000"/>
              </a:lnSpc>
              <a:spcBef>
                <a:spcPts val="1000"/>
              </a:spcBef>
              <a:buFont typeface="Arial"/>
              <a:buChar char="•"/>
            </a:pPr>
            <a:r>
              <a:rPr lang="en-US" sz="3600" b="1" dirty="0">
                <a:latin typeface="Helvetica"/>
                <a:ea typeface="+mn-lt"/>
                <a:cs typeface="+mn-lt"/>
              </a:rPr>
              <a:t>1NF:</a:t>
            </a:r>
            <a:r>
              <a:rPr lang="en-US" sz="3600" dirty="0">
                <a:latin typeface="Helvetica"/>
                <a:ea typeface="+mn-lt"/>
                <a:cs typeface="+mn-lt"/>
              </a:rPr>
              <a:t>  Since all attributes are considered to be atomic, the schema is in 1NF.</a:t>
            </a:r>
          </a:p>
          <a:p>
            <a:pPr marL="285750" indent="-285750">
              <a:lnSpc>
                <a:spcPct val="90000"/>
              </a:lnSpc>
              <a:spcBef>
                <a:spcPts val="1000"/>
              </a:spcBef>
              <a:buFont typeface="Arial"/>
              <a:buChar char="•"/>
            </a:pPr>
            <a:r>
              <a:rPr lang="en-US" sz="3600" b="1" dirty="0">
                <a:latin typeface="Helvetica"/>
                <a:ea typeface="+mn-lt"/>
                <a:cs typeface="+mn-lt"/>
              </a:rPr>
              <a:t>2NF: </a:t>
            </a:r>
            <a:r>
              <a:rPr lang="en-US" sz="3600" dirty="0">
                <a:latin typeface="Helvetica"/>
                <a:ea typeface="+mn-lt"/>
                <a:cs typeface="+mn-lt"/>
              </a:rPr>
              <a:t>  As there is no composite primary key, hence no partial dependency, therefore the schema is also in 2NF.</a:t>
            </a:r>
          </a:p>
          <a:p>
            <a:pPr marL="285750" indent="-285750">
              <a:lnSpc>
                <a:spcPct val="90000"/>
              </a:lnSpc>
              <a:spcBef>
                <a:spcPts val="1000"/>
              </a:spcBef>
              <a:buFont typeface="Arial"/>
              <a:buChar char="•"/>
            </a:pPr>
            <a:r>
              <a:rPr lang="en-US" sz="3600" b="1" dirty="0">
                <a:latin typeface="Helvetica"/>
                <a:ea typeface="+mn-lt"/>
                <a:cs typeface="+mn-lt"/>
              </a:rPr>
              <a:t>3NF:</a:t>
            </a:r>
            <a:r>
              <a:rPr lang="en-US" sz="3600" dirty="0">
                <a:latin typeface="Helvetica"/>
                <a:ea typeface="+mn-lt"/>
                <a:cs typeface="+mn-lt"/>
              </a:rPr>
              <a:t>    As the only functional dependency is between primary key            and other non-prime attributes, i.e., that is no transitive  dependency, the schema is also in 3NF.</a:t>
            </a:r>
          </a:p>
          <a:p>
            <a:pPr marL="285750" indent="-285750">
              <a:lnSpc>
                <a:spcPct val="90000"/>
              </a:lnSpc>
              <a:spcBef>
                <a:spcPts val="1000"/>
              </a:spcBef>
              <a:buFont typeface="Arial"/>
              <a:buChar char="•"/>
            </a:pPr>
            <a:r>
              <a:rPr lang="en-US" sz="3600" b="1" dirty="0">
                <a:latin typeface="Helvetica"/>
                <a:ea typeface="+mn-lt"/>
                <a:cs typeface="+mn-lt"/>
              </a:rPr>
              <a:t>BCNF:</a:t>
            </a:r>
            <a:r>
              <a:rPr lang="en-US" sz="3600" dirty="0">
                <a:latin typeface="Helvetica"/>
                <a:ea typeface="+mn-lt"/>
                <a:cs typeface="+mn-lt"/>
              </a:rPr>
              <a:t>   Since all attributes on the LHS of the functional dependencies      are candidate keys , the schema is also in BCNF.</a:t>
            </a:r>
          </a:p>
          <a:p>
            <a:pPr marL="571500" indent="-571500">
              <a:buFont typeface="Wingdings"/>
              <a:buChar char="Ø"/>
            </a:pPr>
            <a:endParaRPr lang="en-US" sz="3600" b="1" dirty="0">
              <a:latin typeface="Helvetica"/>
              <a:ea typeface="Calibri"/>
              <a:cs typeface="Calibri"/>
            </a:endParaRPr>
          </a:p>
        </p:txBody>
      </p:sp>
    </p:spTree>
    <p:extLst>
      <p:ext uri="{BB962C8B-B14F-4D97-AF65-F5344CB8AC3E}">
        <p14:creationId xmlns:p14="http://schemas.microsoft.com/office/powerpoint/2010/main" val="1846931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514132"/>
            <a:ext cx="18288000" cy="772977"/>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3112331" y="289019"/>
            <a:ext cx="120562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327408" y="77708"/>
            <a:ext cx="17880596" cy="89732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90000"/>
              </a:lnSpc>
              <a:spcBef>
                <a:spcPts val="1000"/>
              </a:spcBef>
              <a:buFont typeface="Wingdings"/>
              <a:buChar char="Ø"/>
            </a:pPr>
            <a:r>
              <a:rPr lang="en-US" sz="3200" b="1" dirty="0">
                <a:latin typeface="Helvetica"/>
                <a:ea typeface="+mn-lt"/>
                <a:cs typeface="+mn-lt"/>
              </a:rPr>
              <a:t>LAWYER   </a:t>
            </a:r>
            <a:r>
              <a:rPr lang="en-US" sz="3200" dirty="0">
                <a:latin typeface="Helvetica"/>
                <a:ea typeface="+mn-lt"/>
                <a:cs typeface="+mn-lt"/>
              </a:rPr>
              <a:t>  </a:t>
            </a:r>
            <a:endParaRPr lang="en-US" dirty="0">
              <a:cs typeface="Calibri"/>
            </a:endParaRPr>
          </a:p>
          <a:p>
            <a:pPr>
              <a:lnSpc>
                <a:spcPct val="90000"/>
              </a:lnSpc>
              <a:spcBef>
                <a:spcPts val="1000"/>
              </a:spcBef>
            </a:pPr>
            <a:r>
              <a:rPr lang="en-US" sz="3200" b="1" dirty="0">
                <a:latin typeface="Helvetica"/>
                <a:ea typeface="+mn-lt"/>
                <a:cs typeface="Calibri"/>
              </a:rPr>
              <a:t>FDS: </a:t>
            </a:r>
            <a:r>
              <a:rPr lang="en-US" sz="3200" b="1" u="sng" dirty="0">
                <a:latin typeface="Helvetica"/>
                <a:ea typeface="+mn-lt"/>
                <a:cs typeface="Calibri"/>
              </a:rPr>
              <a:t>L-ID</a:t>
            </a:r>
            <a:r>
              <a:rPr lang="en-US" sz="3200" b="1" dirty="0">
                <a:latin typeface="Helvetica"/>
                <a:ea typeface="+mn-lt"/>
                <a:cs typeface="Calibri"/>
              </a:rPr>
              <a:t> </a:t>
            </a:r>
            <a:r>
              <a:rPr lang="en-US" sz="3200" b="1" dirty="0">
                <a:latin typeface="Calibri"/>
                <a:ea typeface="+mn-lt"/>
                <a:cs typeface="Calibri"/>
              </a:rPr>
              <a:t>-&gt;</a:t>
            </a:r>
            <a:r>
              <a:rPr lang="en-US" sz="3200" b="1" dirty="0">
                <a:latin typeface="Helvetica"/>
                <a:ea typeface="+mn-lt"/>
                <a:cs typeface="Calibri"/>
              </a:rPr>
              <a:t> </a:t>
            </a:r>
            <a:r>
              <a:rPr lang="en-US" sz="3200" b="1" dirty="0" err="1">
                <a:latin typeface="Helvetica"/>
                <a:ea typeface="+mn-lt"/>
                <a:cs typeface="Calibri"/>
              </a:rPr>
              <a:t>No_of_cases</a:t>
            </a:r>
            <a:r>
              <a:rPr lang="en-US" sz="3200" b="1" dirty="0">
                <a:latin typeface="Helvetica"/>
                <a:ea typeface="+mn-lt"/>
                <a:cs typeface="Calibri"/>
              </a:rPr>
              <a:t>, Firm, Position,  Charge</a:t>
            </a:r>
            <a:endParaRPr lang="en-US" sz="3200" b="1" dirty="0">
              <a:latin typeface="Helvetica"/>
              <a:ea typeface="+mn-lt"/>
              <a:cs typeface="+mn-lt"/>
            </a:endParaRPr>
          </a:p>
          <a:p>
            <a:pPr>
              <a:lnSpc>
                <a:spcPct val="90000"/>
              </a:lnSpc>
              <a:spcBef>
                <a:spcPts val="1000"/>
              </a:spcBef>
            </a:pPr>
            <a:r>
              <a:rPr lang="en-US" sz="3200" b="1" dirty="0">
                <a:latin typeface="Helvetica"/>
                <a:ea typeface="+mn-lt"/>
                <a:cs typeface="Calibri"/>
              </a:rPr>
              <a:t>         Firm, Position </a:t>
            </a:r>
            <a:r>
              <a:rPr lang="en-US" sz="3200" b="1" dirty="0">
                <a:latin typeface="Calibri"/>
                <a:ea typeface="+mn-lt"/>
                <a:cs typeface="Calibri"/>
              </a:rPr>
              <a:t>-&gt;</a:t>
            </a:r>
            <a:r>
              <a:rPr lang="en-US" sz="3200" b="1" dirty="0">
                <a:latin typeface="Helvetica"/>
                <a:ea typeface="+mn-lt"/>
                <a:cs typeface="Calibri"/>
              </a:rPr>
              <a:t> Charge</a:t>
            </a:r>
            <a:endParaRPr lang="en-US" sz="3200" b="1" dirty="0">
              <a:latin typeface="Helvetica"/>
              <a:ea typeface="+mn-lt"/>
              <a:cs typeface="+mn-lt"/>
            </a:endParaRPr>
          </a:p>
          <a:p>
            <a:pPr marL="285750" indent="-285750">
              <a:lnSpc>
                <a:spcPct val="90000"/>
              </a:lnSpc>
              <a:spcBef>
                <a:spcPts val="1000"/>
              </a:spcBef>
              <a:buFont typeface="Arial"/>
              <a:buChar char="•"/>
            </a:pPr>
            <a:endParaRPr lang="en-US" sz="3200">
              <a:latin typeface="Helvetica"/>
              <a:ea typeface="+mn-lt"/>
              <a:cs typeface="+mn-lt"/>
            </a:endParaRPr>
          </a:p>
          <a:p>
            <a:pPr marL="285750" indent="-285750">
              <a:lnSpc>
                <a:spcPct val="90000"/>
              </a:lnSpc>
              <a:spcBef>
                <a:spcPts val="1000"/>
              </a:spcBef>
              <a:buFont typeface="Arial"/>
              <a:buChar char="•"/>
            </a:pPr>
            <a:r>
              <a:rPr lang="en-US" sz="3200" b="1" dirty="0">
                <a:latin typeface="Helvetica"/>
                <a:ea typeface="+mn-lt"/>
                <a:cs typeface="+mn-lt"/>
              </a:rPr>
              <a:t>1 NF: </a:t>
            </a:r>
            <a:r>
              <a:rPr lang="en-US" sz="3200" dirty="0">
                <a:latin typeface="Helvetica"/>
                <a:ea typeface="+mn-lt"/>
                <a:cs typeface="+mn-lt"/>
              </a:rPr>
              <a:t>As all attributes are assumed to be atomic, the given schema is in First Normal Form.</a:t>
            </a:r>
          </a:p>
          <a:p>
            <a:pPr marL="285750" indent="-285750">
              <a:lnSpc>
                <a:spcPct val="90000"/>
              </a:lnSpc>
              <a:spcBef>
                <a:spcPts val="1000"/>
              </a:spcBef>
              <a:buFont typeface="Arial"/>
              <a:buChar char="•"/>
            </a:pPr>
            <a:r>
              <a:rPr lang="en-US" sz="3200" b="1" dirty="0">
                <a:latin typeface="Helvetica"/>
                <a:ea typeface="+mn-lt"/>
                <a:cs typeface="+mn-lt"/>
              </a:rPr>
              <a:t>2 NF:</a:t>
            </a:r>
            <a:r>
              <a:rPr lang="en-US" sz="3200" dirty="0">
                <a:latin typeface="Helvetica"/>
                <a:ea typeface="+mn-lt"/>
                <a:cs typeface="+mn-lt"/>
              </a:rPr>
              <a:t> Since there is no composite primary key, no partial dependency exists, and hence,  the schema is in Second Normal Form.</a:t>
            </a:r>
          </a:p>
          <a:p>
            <a:pPr marL="285750" indent="-285750">
              <a:lnSpc>
                <a:spcPct val="90000"/>
              </a:lnSpc>
              <a:spcBef>
                <a:spcPts val="1000"/>
              </a:spcBef>
              <a:buFont typeface="Arial"/>
              <a:buChar char="•"/>
            </a:pPr>
            <a:r>
              <a:rPr lang="en-US" sz="3200" b="1" dirty="0">
                <a:latin typeface="Helvetica"/>
                <a:ea typeface="+mn-lt"/>
                <a:cs typeface="+mn-lt"/>
              </a:rPr>
              <a:t>3 NF:</a:t>
            </a:r>
            <a:r>
              <a:rPr lang="en-US" sz="3200" dirty="0">
                <a:latin typeface="Helvetica"/>
                <a:ea typeface="+mn-lt"/>
                <a:cs typeface="+mn-lt"/>
              </a:rPr>
              <a:t> The schema is not in 3NF as transitive dependency exists:</a:t>
            </a:r>
          </a:p>
          <a:p>
            <a:pPr lvl="3">
              <a:lnSpc>
                <a:spcPct val="90000"/>
              </a:lnSpc>
              <a:spcBef>
                <a:spcPts val="500"/>
              </a:spcBef>
            </a:pPr>
            <a:r>
              <a:rPr lang="en-US" sz="3200" dirty="0">
                <a:latin typeface="Helvetica"/>
                <a:ea typeface="+mn-lt"/>
                <a:cs typeface="+mn-lt"/>
              </a:rPr>
              <a:t>L-ID </a:t>
            </a:r>
            <a:r>
              <a:rPr lang="en-US" sz="3200" dirty="0">
                <a:latin typeface="Calibri"/>
                <a:ea typeface="+mn-lt"/>
                <a:cs typeface="+mn-lt"/>
              </a:rPr>
              <a:t>-&gt;</a:t>
            </a:r>
            <a:r>
              <a:rPr lang="en-US" sz="3200" dirty="0">
                <a:latin typeface="Helvetica"/>
                <a:ea typeface="+mn-lt"/>
                <a:cs typeface="Calibri"/>
              </a:rPr>
              <a:t>Firm, Position, Charge</a:t>
            </a:r>
            <a:endParaRPr lang="en-US" sz="3200" dirty="0">
              <a:latin typeface="Helvetica"/>
              <a:ea typeface="+mn-lt"/>
              <a:cs typeface="+mn-lt"/>
            </a:endParaRPr>
          </a:p>
          <a:p>
            <a:pPr lvl="3">
              <a:lnSpc>
                <a:spcPct val="90000"/>
              </a:lnSpc>
              <a:spcBef>
                <a:spcPts val="500"/>
              </a:spcBef>
            </a:pPr>
            <a:r>
              <a:rPr lang="en-US" sz="3200" dirty="0">
                <a:latin typeface="Helvetica"/>
                <a:ea typeface="+mn-lt"/>
                <a:cs typeface="Calibri"/>
              </a:rPr>
              <a:t>Firm, Position </a:t>
            </a:r>
            <a:r>
              <a:rPr lang="en-US" sz="3200" dirty="0">
                <a:latin typeface="Calibri"/>
                <a:ea typeface="+mn-lt"/>
                <a:cs typeface="Calibri"/>
              </a:rPr>
              <a:t>-&gt;</a:t>
            </a:r>
            <a:r>
              <a:rPr lang="en-US" sz="3200" dirty="0">
                <a:latin typeface="Helvetica"/>
                <a:ea typeface="+mn-lt"/>
                <a:cs typeface="Calibri"/>
              </a:rPr>
              <a:t> Charge</a:t>
            </a:r>
          </a:p>
          <a:p>
            <a:pPr lvl="3">
              <a:lnSpc>
                <a:spcPct val="90000"/>
              </a:lnSpc>
              <a:spcBef>
                <a:spcPts val="500"/>
              </a:spcBef>
            </a:pPr>
            <a:r>
              <a:rPr lang="en-US" sz="3200" dirty="0">
                <a:latin typeface="Helvetica"/>
                <a:ea typeface="+mn-lt"/>
                <a:cs typeface="Calibri"/>
              </a:rPr>
              <a:t>Therefore we need to decompose Lawyer into two schemas:</a:t>
            </a:r>
            <a:endParaRPr lang="en-US" sz="3200" dirty="0">
              <a:latin typeface="Helvetica"/>
              <a:ea typeface="+mn-lt"/>
              <a:cs typeface="+mn-lt"/>
            </a:endParaRPr>
          </a:p>
          <a:p>
            <a:pPr marL="742950" lvl="1" indent="-285750">
              <a:lnSpc>
                <a:spcPct val="90000"/>
              </a:lnSpc>
              <a:spcBef>
                <a:spcPts val="500"/>
              </a:spcBef>
              <a:buFont typeface="Arial"/>
              <a:buChar char="•"/>
            </a:pPr>
            <a:r>
              <a:rPr lang="en-US" sz="3200" b="1" dirty="0">
                <a:latin typeface="Helvetica"/>
                <a:ea typeface="+mn-lt"/>
                <a:cs typeface="Calibri"/>
              </a:rPr>
              <a:t>Lawyer </a:t>
            </a:r>
            <a:r>
              <a:rPr lang="en-US" sz="3200" b="1" u="sng" dirty="0">
                <a:latin typeface="Helvetica"/>
                <a:ea typeface="+mn-lt"/>
                <a:cs typeface="Calibri"/>
              </a:rPr>
              <a:t>(L-ID</a:t>
            </a:r>
            <a:r>
              <a:rPr lang="en-US" sz="3200" b="1" dirty="0">
                <a:latin typeface="Helvetica"/>
                <a:ea typeface="+mn-lt"/>
                <a:cs typeface="Calibri"/>
              </a:rPr>
              <a:t>, </a:t>
            </a:r>
            <a:r>
              <a:rPr lang="en-US" sz="3200" b="1" dirty="0" err="1">
                <a:latin typeface="Helvetica"/>
                <a:ea typeface="+mn-lt"/>
                <a:cs typeface="Calibri"/>
              </a:rPr>
              <a:t>No_of_cases</a:t>
            </a:r>
            <a:r>
              <a:rPr lang="en-US" sz="3200" b="1" dirty="0">
                <a:latin typeface="Helvetica"/>
                <a:ea typeface="+mn-lt"/>
                <a:cs typeface="Calibri"/>
              </a:rPr>
              <a:t>, Firm, Position)</a:t>
            </a:r>
            <a:endParaRPr lang="en-US" sz="3200" dirty="0">
              <a:latin typeface="Helvetica"/>
              <a:ea typeface="+mn-lt"/>
              <a:cs typeface="+mn-lt"/>
            </a:endParaRPr>
          </a:p>
          <a:p>
            <a:pPr marL="742950" lvl="1" indent="-285750">
              <a:lnSpc>
                <a:spcPct val="90000"/>
              </a:lnSpc>
              <a:spcBef>
                <a:spcPts val="500"/>
              </a:spcBef>
              <a:buFont typeface="Arial"/>
              <a:buChar char="•"/>
            </a:pPr>
            <a:r>
              <a:rPr lang="en-US" sz="3200" b="1" dirty="0" err="1">
                <a:latin typeface="Helvetica"/>
                <a:ea typeface="+mn-lt"/>
                <a:cs typeface="Calibri"/>
              </a:rPr>
              <a:t>LawyerFee</a:t>
            </a:r>
            <a:r>
              <a:rPr lang="en-US" sz="3200" b="1" dirty="0">
                <a:latin typeface="Helvetica"/>
                <a:ea typeface="+mn-lt"/>
                <a:cs typeface="Calibri"/>
              </a:rPr>
              <a:t>  (</a:t>
            </a:r>
            <a:r>
              <a:rPr lang="en-US" sz="3200" b="1" u="sng" dirty="0">
                <a:latin typeface="Helvetica"/>
                <a:ea typeface="+mn-lt"/>
                <a:cs typeface="Calibri"/>
              </a:rPr>
              <a:t>Firm, Position</a:t>
            </a:r>
            <a:r>
              <a:rPr lang="en-US" sz="3200" b="1" dirty="0">
                <a:latin typeface="Helvetica"/>
                <a:ea typeface="+mn-lt"/>
                <a:cs typeface="Calibri"/>
              </a:rPr>
              <a:t>, Charge) </a:t>
            </a:r>
            <a:endParaRPr lang="en-US" sz="3200" dirty="0">
              <a:latin typeface="Helvetica"/>
              <a:ea typeface="+mn-lt"/>
              <a:cs typeface="+mn-lt"/>
            </a:endParaRPr>
          </a:p>
          <a:p>
            <a:pPr marL="457200" lvl="2">
              <a:lnSpc>
                <a:spcPct val="90000"/>
              </a:lnSpc>
              <a:spcBef>
                <a:spcPts val="500"/>
              </a:spcBef>
            </a:pPr>
            <a:r>
              <a:rPr lang="en-US" sz="3200" b="1" dirty="0">
                <a:latin typeface="Helvetica"/>
                <a:ea typeface="+mn-lt"/>
                <a:cs typeface="Calibri"/>
              </a:rPr>
              <a:t>        </a:t>
            </a:r>
            <a:r>
              <a:rPr lang="en-US" sz="3200" dirty="0">
                <a:latin typeface="Helvetica"/>
                <a:ea typeface="+mn-lt"/>
                <a:cs typeface="Calibri"/>
              </a:rPr>
              <a:t>Functional dependencies are: Lawyer(L-ID </a:t>
            </a:r>
            <a:r>
              <a:rPr lang="en-US" sz="3200" dirty="0">
                <a:latin typeface="Calibri"/>
                <a:ea typeface="+mn-lt"/>
                <a:cs typeface="Calibri"/>
              </a:rPr>
              <a:t>--&gt;</a:t>
            </a:r>
            <a:r>
              <a:rPr lang="en-US" sz="3200" dirty="0">
                <a:latin typeface="Helvetica"/>
                <a:ea typeface="+mn-lt"/>
                <a:cs typeface="Calibri"/>
              </a:rPr>
              <a:t> </a:t>
            </a:r>
            <a:r>
              <a:rPr lang="en-US" sz="3200" dirty="0" err="1">
                <a:latin typeface="Helvetica"/>
                <a:ea typeface="+mn-lt"/>
                <a:cs typeface="Calibri"/>
              </a:rPr>
              <a:t>No_of_cases</a:t>
            </a:r>
            <a:r>
              <a:rPr lang="en-US" sz="3200" dirty="0">
                <a:latin typeface="Helvetica"/>
                <a:ea typeface="+mn-lt"/>
                <a:cs typeface="Calibri"/>
              </a:rPr>
              <a:t>, Firm, Position)</a:t>
            </a:r>
            <a:endParaRPr lang="en-US" sz="3200" dirty="0">
              <a:latin typeface="Helvetica"/>
              <a:ea typeface="+mn-lt"/>
              <a:cs typeface="+mn-lt"/>
            </a:endParaRPr>
          </a:p>
          <a:p>
            <a:pPr marL="457200" lvl="2">
              <a:lnSpc>
                <a:spcPct val="90000"/>
              </a:lnSpc>
              <a:spcBef>
                <a:spcPts val="500"/>
              </a:spcBef>
            </a:pPr>
            <a:r>
              <a:rPr lang="en-US" sz="3200" dirty="0">
                <a:latin typeface="Helvetica"/>
                <a:ea typeface="+mn-lt"/>
                <a:cs typeface="Calibri"/>
              </a:rPr>
              <a:t>        </a:t>
            </a:r>
            <a:r>
              <a:rPr lang="en-US" sz="3200" dirty="0" err="1">
                <a:latin typeface="Helvetica"/>
                <a:ea typeface="+mn-lt"/>
                <a:cs typeface="Calibri"/>
              </a:rPr>
              <a:t>LawyerFee</a:t>
            </a:r>
            <a:r>
              <a:rPr lang="en-US" sz="3200" dirty="0">
                <a:latin typeface="Helvetica"/>
                <a:ea typeface="+mn-lt"/>
                <a:cs typeface="Calibri"/>
              </a:rPr>
              <a:t> (Firm, Position </a:t>
            </a:r>
            <a:r>
              <a:rPr lang="en-US" sz="3200" dirty="0">
                <a:latin typeface="Calibri"/>
                <a:ea typeface="+mn-lt"/>
                <a:cs typeface="Calibri"/>
              </a:rPr>
              <a:t>-&gt;</a:t>
            </a:r>
            <a:r>
              <a:rPr lang="en-US" sz="3200" dirty="0">
                <a:latin typeface="Helvetica"/>
                <a:ea typeface="+mn-lt"/>
                <a:cs typeface="Calibri"/>
              </a:rPr>
              <a:t> Charge)</a:t>
            </a:r>
            <a:endParaRPr lang="en-US" sz="3200" dirty="0">
              <a:latin typeface="Helvetica"/>
              <a:ea typeface="+mn-lt"/>
              <a:cs typeface="+mn-lt"/>
            </a:endParaRPr>
          </a:p>
          <a:p>
            <a:pPr marL="285750" indent="-285750">
              <a:lnSpc>
                <a:spcPct val="90000"/>
              </a:lnSpc>
              <a:spcBef>
                <a:spcPts val="1000"/>
              </a:spcBef>
              <a:buFont typeface="Arial"/>
              <a:buChar char="•"/>
            </a:pPr>
            <a:r>
              <a:rPr lang="en-US" sz="3200" b="1" dirty="0">
                <a:latin typeface="Helvetica"/>
                <a:ea typeface="+mn-lt"/>
                <a:cs typeface="Calibri"/>
              </a:rPr>
              <a:t>BCNF: </a:t>
            </a:r>
            <a:r>
              <a:rPr lang="en-US" sz="3200" dirty="0">
                <a:latin typeface="Helvetica"/>
                <a:ea typeface="+mn-lt"/>
                <a:cs typeface="Calibri"/>
              </a:rPr>
              <a:t>As no non-prime attribute is on the LHS of a functional dependency therefore both the schemas are in BCNF. </a:t>
            </a:r>
            <a:endParaRPr lang="en-US" sz="3200" dirty="0">
              <a:latin typeface="Helvetica"/>
              <a:ea typeface="+mn-lt"/>
              <a:cs typeface="+mn-lt"/>
            </a:endParaRPr>
          </a:p>
        </p:txBody>
      </p:sp>
    </p:spTree>
    <p:extLst>
      <p:ext uri="{BB962C8B-B14F-4D97-AF65-F5344CB8AC3E}">
        <p14:creationId xmlns:p14="http://schemas.microsoft.com/office/powerpoint/2010/main" val="29395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3112331" y="289019"/>
            <a:ext cx="120562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454408" y="855583"/>
            <a:ext cx="17624925" cy="8956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
              <a:buChar char="Ø"/>
            </a:pPr>
            <a:r>
              <a:rPr lang="en-US" sz="3600" b="1" dirty="0">
                <a:latin typeface="Helvetica"/>
                <a:ea typeface="+mn-lt"/>
                <a:cs typeface="+mn-lt"/>
              </a:rPr>
              <a:t>VICTIM</a:t>
            </a:r>
            <a:endParaRPr lang="en-US" sz="3600" dirty="0">
              <a:latin typeface="Helvetica"/>
              <a:cs typeface="Helvetica"/>
            </a:endParaRPr>
          </a:p>
          <a:p>
            <a:r>
              <a:rPr lang="en-US" sz="3600" dirty="0">
                <a:latin typeface="Helvetica"/>
                <a:ea typeface="+mn-lt"/>
                <a:cs typeface="+mn-lt"/>
              </a:rPr>
              <a:t> </a:t>
            </a:r>
            <a:r>
              <a:rPr lang="en-US" sz="3600" b="1" dirty="0">
                <a:latin typeface="Helvetica"/>
                <a:ea typeface="+mn-lt"/>
                <a:cs typeface="+mn-lt"/>
              </a:rPr>
              <a:t>    FDs:  </a:t>
            </a:r>
            <a:r>
              <a:rPr lang="en-US" sz="3600" b="1" u="sng" dirty="0">
                <a:latin typeface="Helvetica"/>
                <a:ea typeface="+mn-lt"/>
                <a:cs typeface="+mn-lt"/>
              </a:rPr>
              <a:t>Name, Dob </a:t>
            </a:r>
            <a:r>
              <a:rPr lang="en-US" sz="3600" b="1" u="sng" dirty="0">
                <a:latin typeface="Calibri"/>
                <a:ea typeface="+mn-lt"/>
                <a:cs typeface="+mn-lt"/>
              </a:rPr>
              <a:t>-&gt;</a:t>
            </a:r>
            <a:r>
              <a:rPr lang="en-US" sz="3600" b="1" dirty="0">
                <a:latin typeface="Helvetica"/>
                <a:ea typeface="+mn-lt"/>
                <a:cs typeface="+mn-lt"/>
              </a:rPr>
              <a:t> Gender</a:t>
            </a:r>
            <a:endParaRPr lang="en-US" sz="3600" b="1" dirty="0">
              <a:latin typeface="Helvetica"/>
              <a:cs typeface="Helvetica"/>
            </a:endParaRPr>
          </a:p>
          <a:p>
            <a:endParaRPr lang="en-US" sz="3600" b="1">
              <a:latin typeface="Helvetica"/>
              <a:ea typeface="+mn-lt"/>
              <a:cs typeface="+mn-lt"/>
            </a:endParaRPr>
          </a:p>
          <a:p>
            <a:pPr marL="571500" indent="-571500">
              <a:buFont typeface="Arial"/>
              <a:buChar char="•"/>
            </a:pPr>
            <a:r>
              <a:rPr lang="en-US" sz="3600" b="1" dirty="0">
                <a:latin typeface="Helvetica"/>
                <a:ea typeface="+mn-lt"/>
                <a:cs typeface="+mn-lt"/>
              </a:rPr>
              <a:t>1 NF: </a:t>
            </a:r>
            <a:r>
              <a:rPr lang="en-US" sz="3600" dirty="0">
                <a:latin typeface="Helvetica"/>
                <a:ea typeface="+mn-lt"/>
                <a:cs typeface="+mn-lt"/>
              </a:rPr>
              <a:t>Since all the attributes are considered to be atomic, the schema is in First Normal Form.</a:t>
            </a:r>
            <a:endParaRPr lang="en-US" sz="3600" dirty="0">
              <a:latin typeface="Helvetica"/>
              <a:cs typeface="Helvetica"/>
            </a:endParaRPr>
          </a:p>
          <a:p>
            <a:pPr marL="571500" indent="-571500">
              <a:buFont typeface="Arial"/>
              <a:buChar char="•"/>
            </a:pPr>
            <a:endParaRPr lang="en-US" sz="3600" b="1" dirty="0">
              <a:latin typeface="Helvetica"/>
              <a:ea typeface="+mn-lt"/>
              <a:cs typeface="+mn-lt"/>
            </a:endParaRPr>
          </a:p>
          <a:p>
            <a:pPr marL="571500" indent="-571500">
              <a:buFont typeface="Arial"/>
              <a:buChar char="•"/>
            </a:pPr>
            <a:r>
              <a:rPr lang="en-US" sz="3600" b="1" dirty="0">
                <a:latin typeface="Helvetica"/>
                <a:ea typeface="+mn-lt"/>
                <a:cs typeface="+mn-lt"/>
              </a:rPr>
              <a:t>2 NF: </a:t>
            </a:r>
            <a:r>
              <a:rPr lang="en-US" sz="3600" dirty="0">
                <a:latin typeface="Helvetica"/>
                <a:ea typeface="+mn-lt"/>
                <a:cs typeface="+mn-lt"/>
              </a:rPr>
              <a:t>As no attribute is defined by part of a primary key, therefore no partial dependency exists, hence, the schema is in Second Normal Form.</a:t>
            </a:r>
            <a:endParaRPr lang="en-US" sz="3600" dirty="0">
              <a:latin typeface="Helvetica"/>
              <a:cs typeface="Helvetica"/>
            </a:endParaRPr>
          </a:p>
          <a:p>
            <a:pPr marL="571500" indent="-571500">
              <a:buFont typeface="Arial"/>
              <a:buChar char="•"/>
            </a:pPr>
            <a:endParaRPr lang="en-US" sz="3600" b="1" dirty="0">
              <a:latin typeface="Helvetica"/>
              <a:ea typeface="+mn-lt"/>
              <a:cs typeface="+mn-lt"/>
            </a:endParaRPr>
          </a:p>
          <a:p>
            <a:pPr marL="571500" indent="-571500">
              <a:buFont typeface="Arial"/>
              <a:buChar char="•"/>
            </a:pPr>
            <a:r>
              <a:rPr lang="en-US" sz="3600" b="1" dirty="0">
                <a:latin typeface="Helvetica"/>
                <a:ea typeface="+mn-lt"/>
                <a:cs typeface="+mn-lt"/>
              </a:rPr>
              <a:t>3 NF: </a:t>
            </a:r>
            <a:r>
              <a:rPr lang="en-US" sz="3600" dirty="0">
                <a:latin typeface="Helvetica"/>
                <a:ea typeface="+mn-lt"/>
                <a:cs typeface="+mn-lt"/>
              </a:rPr>
              <a:t>No non-prime attribute determines any other non-prime attribute, i.e., no transitive dependency exists. Schema is in Third Normal Form.</a:t>
            </a:r>
            <a:endParaRPr lang="en-US" sz="3600" dirty="0">
              <a:latin typeface="Helvetica"/>
              <a:cs typeface="Helvetica"/>
            </a:endParaRPr>
          </a:p>
          <a:p>
            <a:pPr marL="571500" indent="-571500">
              <a:buFont typeface="Arial"/>
              <a:buChar char="•"/>
            </a:pPr>
            <a:endParaRPr lang="en-US" sz="3600" b="1" dirty="0">
              <a:latin typeface="Helvetica"/>
              <a:ea typeface="+mn-lt"/>
              <a:cs typeface="+mn-lt"/>
            </a:endParaRPr>
          </a:p>
          <a:p>
            <a:pPr marL="571500" indent="-571500">
              <a:buFont typeface="Arial"/>
              <a:buChar char="•"/>
            </a:pPr>
            <a:r>
              <a:rPr lang="en-US" sz="3600" b="1" dirty="0">
                <a:latin typeface="Helvetica"/>
                <a:ea typeface="+mn-lt"/>
                <a:cs typeface="+mn-lt"/>
              </a:rPr>
              <a:t>BCNF: </a:t>
            </a:r>
            <a:r>
              <a:rPr lang="en-US" sz="3600" dirty="0">
                <a:latin typeface="Helvetica"/>
                <a:ea typeface="+mn-lt"/>
                <a:cs typeface="+mn-lt"/>
              </a:rPr>
              <a:t> Since all attributes on the LHS of the functional dependencies      are candidate keys , the schema is in BCNF.</a:t>
            </a:r>
            <a:endParaRPr lang="en-US" sz="3600" dirty="0">
              <a:latin typeface="Helvetica"/>
              <a:cs typeface="Helvetica"/>
            </a:endParaRPr>
          </a:p>
          <a:p>
            <a:endParaRPr lang="en-US" sz="3600">
              <a:latin typeface="Helvetica"/>
              <a:ea typeface="Calibri"/>
              <a:cs typeface="Calibri"/>
            </a:endParaRPr>
          </a:p>
          <a:p>
            <a:endParaRPr lang="en-US" sz="3600" b="1">
              <a:latin typeface="Helvetica"/>
              <a:ea typeface="Calibri"/>
              <a:cs typeface="Calibri"/>
            </a:endParaRPr>
          </a:p>
        </p:txBody>
      </p:sp>
    </p:spTree>
    <p:extLst>
      <p:ext uri="{BB962C8B-B14F-4D97-AF65-F5344CB8AC3E}">
        <p14:creationId xmlns:p14="http://schemas.microsoft.com/office/powerpoint/2010/main" val="1307996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3112331" y="289019"/>
            <a:ext cx="120562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420200" y="949063"/>
            <a:ext cx="17624925"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
              <a:buChar char="Ø"/>
            </a:pPr>
            <a:r>
              <a:rPr lang="en-US" sz="3600" b="1" dirty="0">
                <a:latin typeface="Helvetica"/>
                <a:ea typeface="+mn-lt"/>
                <a:cs typeface="+mn-lt"/>
              </a:rPr>
              <a:t>PROSECUTION</a:t>
            </a:r>
            <a:endParaRPr lang="en-US" sz="3600" dirty="0">
              <a:latin typeface="Helvetica"/>
              <a:ea typeface="Calibri"/>
              <a:cs typeface="Calibri"/>
            </a:endParaRPr>
          </a:p>
          <a:p>
            <a:r>
              <a:rPr lang="en-US" sz="3600" dirty="0">
                <a:latin typeface="Helvetica"/>
                <a:ea typeface="+mn-lt"/>
                <a:cs typeface="+mn-lt"/>
              </a:rPr>
              <a:t>      </a:t>
            </a:r>
            <a:r>
              <a:rPr lang="en-US" sz="3600" b="1" dirty="0">
                <a:latin typeface="Helvetica"/>
                <a:ea typeface="+mn-lt"/>
                <a:cs typeface="+mn-lt"/>
              </a:rPr>
              <a:t>FDs: </a:t>
            </a:r>
            <a:r>
              <a:rPr lang="en-US" sz="3600" b="1" u="sng" dirty="0">
                <a:latin typeface="Helvetica"/>
                <a:ea typeface="+mn-lt"/>
                <a:cs typeface="+mn-lt"/>
              </a:rPr>
              <a:t>C-ID, L-ID </a:t>
            </a:r>
            <a:r>
              <a:rPr lang="en-US" sz="3600" b="1" u="sng" dirty="0">
                <a:latin typeface="Calibri"/>
                <a:ea typeface="+mn-lt"/>
                <a:cs typeface="+mn-lt"/>
              </a:rPr>
              <a:t>-&gt;</a:t>
            </a:r>
            <a:r>
              <a:rPr lang="en-US" sz="3600" b="1" dirty="0">
                <a:latin typeface="Helvetica"/>
                <a:ea typeface="+mn-lt"/>
                <a:cs typeface="+mn-lt"/>
              </a:rPr>
              <a:t> </a:t>
            </a:r>
            <a:r>
              <a:rPr lang="en-US" sz="3600" b="1" dirty="0" err="1">
                <a:latin typeface="Helvetica"/>
                <a:ea typeface="+mn-lt"/>
                <a:cs typeface="+mn-lt"/>
              </a:rPr>
              <a:t>Plaintiff_name</a:t>
            </a:r>
            <a:r>
              <a:rPr lang="en-US" sz="3600" b="1" dirty="0">
                <a:latin typeface="Helvetica"/>
                <a:ea typeface="+mn-lt"/>
                <a:cs typeface="+mn-lt"/>
              </a:rPr>
              <a:t>, Dob</a:t>
            </a:r>
            <a:endParaRPr lang="en-US" sz="3600" b="1" dirty="0">
              <a:latin typeface="Helvetica"/>
              <a:ea typeface="Calibri"/>
              <a:cs typeface="Calibri"/>
            </a:endParaRPr>
          </a:p>
          <a:p>
            <a:endParaRPr lang="en-US" sz="3600">
              <a:latin typeface="Helvetica"/>
              <a:ea typeface="+mn-lt"/>
              <a:cs typeface="+mn-lt"/>
            </a:endParaRPr>
          </a:p>
          <a:p>
            <a:pPr marL="571500" indent="-571500">
              <a:buFont typeface="Arial"/>
              <a:buChar char="•"/>
            </a:pPr>
            <a:r>
              <a:rPr lang="en-US" sz="3600" b="1" dirty="0">
                <a:latin typeface="Helvetica"/>
                <a:ea typeface="+mn-lt"/>
                <a:cs typeface="+mn-lt"/>
              </a:rPr>
              <a:t>1 NF:</a:t>
            </a:r>
            <a:r>
              <a:rPr lang="en-US" sz="3600" dirty="0">
                <a:latin typeface="Helvetica"/>
                <a:ea typeface="+mn-lt"/>
                <a:cs typeface="+mn-lt"/>
              </a:rPr>
              <a:t> All attributes are atomic, hence, the schema is in First Normal  Form.</a:t>
            </a:r>
            <a:endParaRPr lang="en-US" sz="3600" dirty="0">
              <a:latin typeface="Helvetica"/>
              <a:ea typeface="Calibri"/>
              <a:cs typeface="Calibri"/>
            </a:endParaRPr>
          </a:p>
          <a:p>
            <a:pPr marL="571500" indent="-571500">
              <a:buFont typeface="Arial"/>
              <a:buChar char="•"/>
            </a:pPr>
            <a:endParaRPr lang="en-US" sz="3600" b="1" dirty="0">
              <a:latin typeface="Helvetica"/>
              <a:ea typeface="+mn-lt"/>
              <a:cs typeface="+mn-lt"/>
            </a:endParaRPr>
          </a:p>
          <a:p>
            <a:pPr marL="571500" indent="-571500">
              <a:buFont typeface="Arial"/>
              <a:buChar char="•"/>
            </a:pPr>
            <a:r>
              <a:rPr lang="en-US" sz="3600" b="1" dirty="0">
                <a:latin typeface="Helvetica"/>
                <a:ea typeface="+mn-lt"/>
                <a:cs typeface="+mn-lt"/>
              </a:rPr>
              <a:t>2 NF:</a:t>
            </a:r>
            <a:r>
              <a:rPr lang="en-US" sz="3600" dirty="0">
                <a:latin typeface="Helvetica"/>
                <a:ea typeface="+mn-lt"/>
                <a:cs typeface="+mn-lt"/>
              </a:rPr>
              <a:t> As no non-prime attribute is determined by part of the primary key, hence the schema is in Second Normal Form. </a:t>
            </a:r>
            <a:endParaRPr lang="en-US" sz="3600" dirty="0">
              <a:latin typeface="Helvetica"/>
              <a:ea typeface="Calibri"/>
              <a:cs typeface="Calibri"/>
            </a:endParaRPr>
          </a:p>
          <a:p>
            <a:pPr marL="571500" indent="-571500">
              <a:buFont typeface="Arial"/>
              <a:buChar char="•"/>
            </a:pPr>
            <a:endParaRPr lang="en-US" sz="3600" b="1" dirty="0">
              <a:latin typeface="Helvetica"/>
              <a:ea typeface="+mn-lt"/>
              <a:cs typeface="+mn-lt"/>
            </a:endParaRPr>
          </a:p>
          <a:p>
            <a:pPr marL="571500" indent="-571500">
              <a:buFont typeface="Arial"/>
              <a:buChar char="•"/>
            </a:pPr>
            <a:r>
              <a:rPr lang="en-US" sz="3600" b="1" dirty="0">
                <a:latin typeface="Helvetica"/>
                <a:ea typeface="+mn-lt"/>
                <a:cs typeface="+mn-lt"/>
              </a:rPr>
              <a:t>3 NF:</a:t>
            </a:r>
            <a:r>
              <a:rPr lang="en-US" sz="3600" dirty="0">
                <a:latin typeface="Helvetica"/>
                <a:ea typeface="+mn-lt"/>
                <a:cs typeface="+mn-lt"/>
              </a:rPr>
              <a:t> As there is no transitive dependency, therefore the schema is in Third Normal Form.</a:t>
            </a:r>
            <a:endParaRPr lang="en-US" sz="3600" dirty="0">
              <a:latin typeface="Helvetica"/>
              <a:ea typeface="Calibri"/>
              <a:cs typeface="Calibri"/>
            </a:endParaRPr>
          </a:p>
          <a:p>
            <a:pPr marL="571500" indent="-571500">
              <a:buFont typeface="Arial"/>
              <a:buChar char="•"/>
            </a:pPr>
            <a:endParaRPr lang="en-US" sz="3600" b="1" dirty="0">
              <a:latin typeface="Helvetica"/>
              <a:ea typeface="+mn-lt"/>
              <a:cs typeface="+mn-lt"/>
            </a:endParaRPr>
          </a:p>
          <a:p>
            <a:pPr marL="571500" indent="-571500">
              <a:buFont typeface="Arial"/>
              <a:buChar char="•"/>
            </a:pPr>
            <a:r>
              <a:rPr lang="en-US" sz="3600" b="1" dirty="0">
                <a:latin typeface="Helvetica"/>
                <a:ea typeface="+mn-lt"/>
                <a:cs typeface="+mn-lt"/>
              </a:rPr>
              <a:t>BCNF:</a:t>
            </a:r>
            <a:r>
              <a:rPr lang="en-US" sz="3600" dirty="0">
                <a:latin typeface="Helvetica"/>
                <a:ea typeface="+mn-lt"/>
                <a:cs typeface="+mn-lt"/>
              </a:rPr>
              <a:t> </a:t>
            </a:r>
            <a:r>
              <a:rPr lang="en-US" sz="3600" dirty="0">
                <a:ea typeface="+mn-lt"/>
                <a:cs typeface="+mn-lt"/>
              </a:rPr>
              <a:t> </a:t>
            </a:r>
            <a:r>
              <a:rPr lang="en-US" sz="3600" dirty="0">
                <a:latin typeface="Helvetica"/>
                <a:ea typeface="+mn-lt"/>
                <a:cs typeface="+mn-lt"/>
              </a:rPr>
              <a:t>Since all attributes on the LHS of the functional dependencies  are candidate keys , the schema is in BCNF.</a:t>
            </a:r>
            <a:endParaRPr lang="en-US"/>
          </a:p>
          <a:p>
            <a:endParaRPr lang="en-US" sz="3600" b="1">
              <a:latin typeface="Helvetica"/>
              <a:ea typeface="Calibri"/>
              <a:cs typeface="Calibri"/>
            </a:endParaRPr>
          </a:p>
        </p:txBody>
      </p:sp>
    </p:spTree>
    <p:extLst>
      <p:ext uri="{BB962C8B-B14F-4D97-AF65-F5344CB8AC3E}">
        <p14:creationId xmlns:p14="http://schemas.microsoft.com/office/powerpoint/2010/main" val="469556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3112331" y="289019"/>
            <a:ext cx="120562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733670" y="1073803"/>
            <a:ext cx="16549161"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
              <a:buChar char="Ø"/>
            </a:pPr>
            <a:r>
              <a:rPr lang="en-US" sz="3600" b="1" dirty="0">
                <a:latin typeface="Helvetica"/>
                <a:ea typeface="+mn-lt"/>
                <a:cs typeface="+mn-lt"/>
              </a:rPr>
              <a:t>DEFENSE</a:t>
            </a:r>
            <a:endParaRPr lang="en-US" dirty="0">
              <a:latin typeface="Helvetica"/>
              <a:ea typeface="Calibri"/>
              <a:cs typeface="Calibri"/>
            </a:endParaRPr>
          </a:p>
          <a:p>
            <a:r>
              <a:rPr lang="en-US" sz="3600" dirty="0">
                <a:latin typeface="Helvetica"/>
                <a:ea typeface="+mn-lt"/>
                <a:cs typeface="+mn-lt"/>
              </a:rPr>
              <a:t>      </a:t>
            </a:r>
            <a:r>
              <a:rPr lang="en-US" sz="3600" b="1" dirty="0">
                <a:latin typeface="Helvetica"/>
                <a:ea typeface="+mn-lt"/>
                <a:cs typeface="+mn-lt"/>
              </a:rPr>
              <a:t>FDs: </a:t>
            </a:r>
            <a:r>
              <a:rPr lang="en-US" sz="3600" b="1" u="sng" dirty="0">
                <a:latin typeface="Helvetica"/>
                <a:ea typeface="+mn-lt"/>
                <a:cs typeface="+mn-lt"/>
              </a:rPr>
              <a:t>C-ID,L-ID </a:t>
            </a:r>
            <a:r>
              <a:rPr lang="en-US" sz="3600" b="1" dirty="0">
                <a:latin typeface="Calibri"/>
                <a:ea typeface="+mn-lt"/>
                <a:cs typeface="+mn-lt"/>
              </a:rPr>
              <a:t>-&gt;</a:t>
            </a:r>
            <a:r>
              <a:rPr lang="en-US" sz="3600" b="1" dirty="0">
                <a:latin typeface="Helvetica"/>
                <a:ea typeface="+mn-lt"/>
                <a:cs typeface="+mn-lt"/>
              </a:rPr>
              <a:t> </a:t>
            </a:r>
            <a:r>
              <a:rPr lang="en-US" sz="3600" b="1" dirty="0" err="1">
                <a:latin typeface="Helvetica"/>
                <a:ea typeface="+mn-lt"/>
                <a:cs typeface="+mn-lt"/>
              </a:rPr>
              <a:t>Defendent_name</a:t>
            </a:r>
            <a:r>
              <a:rPr lang="en-US" sz="3600" b="1" dirty="0">
                <a:latin typeface="Helvetica"/>
                <a:ea typeface="+mn-lt"/>
                <a:cs typeface="+mn-lt"/>
              </a:rPr>
              <a:t>, Dob</a:t>
            </a:r>
            <a:endParaRPr lang="en-US" b="1" dirty="0">
              <a:latin typeface="Helvetica"/>
              <a:cs typeface="Helvetica"/>
            </a:endParaRPr>
          </a:p>
          <a:p>
            <a:endParaRPr lang="en-US" sz="3600">
              <a:latin typeface="Helvetica"/>
              <a:ea typeface="+mn-lt"/>
              <a:cs typeface="+mn-lt"/>
            </a:endParaRPr>
          </a:p>
          <a:p>
            <a:pPr marL="571500" indent="-571500">
              <a:buFont typeface="Arial"/>
              <a:buChar char="•"/>
            </a:pPr>
            <a:r>
              <a:rPr lang="en-US" sz="3600" b="1" dirty="0">
                <a:latin typeface="Helvetica"/>
                <a:ea typeface="+mn-lt"/>
                <a:cs typeface="+mn-lt"/>
              </a:rPr>
              <a:t>1 NF:</a:t>
            </a:r>
            <a:r>
              <a:rPr lang="en-US" sz="3600" dirty="0">
                <a:latin typeface="Helvetica"/>
                <a:ea typeface="+mn-lt"/>
                <a:cs typeface="+mn-lt"/>
              </a:rPr>
              <a:t> All attributes are atomic, hence, the schema is in First Normal  Form.</a:t>
            </a:r>
            <a:endParaRPr lang="en-US" dirty="0">
              <a:latin typeface="Helvetica"/>
              <a:ea typeface="Calibri"/>
              <a:cs typeface="Calibri"/>
            </a:endParaRPr>
          </a:p>
          <a:p>
            <a:pPr marL="571500" indent="-571500">
              <a:buFont typeface="Arial"/>
              <a:buChar char="•"/>
            </a:pPr>
            <a:endParaRPr lang="en-US" sz="3600" b="1" dirty="0">
              <a:latin typeface="Helvetica"/>
              <a:ea typeface="+mn-lt"/>
              <a:cs typeface="+mn-lt"/>
            </a:endParaRPr>
          </a:p>
          <a:p>
            <a:pPr marL="571500" indent="-571500">
              <a:buFont typeface="Arial"/>
              <a:buChar char="•"/>
            </a:pPr>
            <a:r>
              <a:rPr lang="en-US" sz="3600" b="1" dirty="0">
                <a:latin typeface="Helvetica"/>
                <a:ea typeface="+mn-lt"/>
                <a:cs typeface="+mn-lt"/>
              </a:rPr>
              <a:t>2 NF:</a:t>
            </a:r>
            <a:r>
              <a:rPr lang="en-US" sz="3600" dirty="0">
                <a:latin typeface="Helvetica"/>
                <a:ea typeface="+mn-lt"/>
                <a:cs typeface="+mn-lt"/>
              </a:rPr>
              <a:t> As no non-prime attribute is determined by part of the primary key, hence the schema is in Second Normal Form. </a:t>
            </a:r>
            <a:endParaRPr lang="en-US">
              <a:latin typeface="Helvetica"/>
              <a:ea typeface="Calibri"/>
              <a:cs typeface="Calibri"/>
            </a:endParaRPr>
          </a:p>
          <a:p>
            <a:pPr marL="571500" indent="-571500">
              <a:buFont typeface="Arial"/>
              <a:buChar char="•"/>
            </a:pPr>
            <a:endParaRPr lang="en-US" sz="3600" b="1" dirty="0">
              <a:latin typeface="Helvetica"/>
              <a:ea typeface="+mn-lt"/>
              <a:cs typeface="+mn-lt"/>
            </a:endParaRPr>
          </a:p>
          <a:p>
            <a:pPr marL="571500" indent="-571500">
              <a:buFont typeface="Arial"/>
              <a:buChar char="•"/>
            </a:pPr>
            <a:r>
              <a:rPr lang="en-US" sz="3600" b="1" dirty="0">
                <a:latin typeface="Helvetica"/>
                <a:ea typeface="+mn-lt"/>
                <a:cs typeface="+mn-lt"/>
              </a:rPr>
              <a:t>3 NF:</a:t>
            </a:r>
            <a:r>
              <a:rPr lang="en-US" sz="3600" dirty="0">
                <a:latin typeface="Helvetica"/>
                <a:ea typeface="+mn-lt"/>
                <a:cs typeface="+mn-lt"/>
              </a:rPr>
              <a:t> As there is no transitive dependency, therefore the schema is in Third Normal Form.</a:t>
            </a:r>
            <a:endParaRPr lang="en-US">
              <a:latin typeface="Helvetica"/>
              <a:ea typeface="Calibri"/>
              <a:cs typeface="Calibri"/>
            </a:endParaRPr>
          </a:p>
          <a:p>
            <a:pPr marL="571500" indent="-571500">
              <a:buFont typeface="Arial"/>
              <a:buChar char="•"/>
            </a:pPr>
            <a:endParaRPr lang="en-US" sz="3600" b="1" dirty="0">
              <a:latin typeface="Helvetica"/>
              <a:ea typeface="+mn-lt"/>
              <a:cs typeface="+mn-lt"/>
            </a:endParaRPr>
          </a:p>
          <a:p>
            <a:pPr marL="571500" indent="-571500">
              <a:buFont typeface="Arial"/>
              <a:buChar char="•"/>
            </a:pPr>
            <a:r>
              <a:rPr lang="en-US" sz="3600" b="1" dirty="0">
                <a:latin typeface="Helvetica"/>
                <a:ea typeface="+mn-lt"/>
                <a:cs typeface="+mn-lt"/>
              </a:rPr>
              <a:t>BCNF:</a:t>
            </a:r>
            <a:r>
              <a:rPr lang="en-US" sz="3600" dirty="0">
                <a:latin typeface="Helvetica"/>
                <a:ea typeface="+mn-lt"/>
                <a:cs typeface="+mn-lt"/>
              </a:rPr>
              <a:t> </a:t>
            </a:r>
            <a:r>
              <a:rPr lang="en-US" sz="3600" dirty="0">
                <a:ea typeface="+mn-lt"/>
                <a:cs typeface="+mn-lt"/>
              </a:rPr>
              <a:t> </a:t>
            </a:r>
            <a:r>
              <a:rPr lang="en-US" sz="3600" dirty="0">
                <a:latin typeface="Helvetica"/>
                <a:ea typeface="+mn-lt"/>
                <a:cs typeface="+mn-lt"/>
              </a:rPr>
              <a:t>Since all attributes on the LHS of the functional dependencies are candidate keys , the schema is in BCNF.</a:t>
            </a:r>
            <a:endParaRPr lang="en-US">
              <a:latin typeface="Helvetica"/>
              <a:ea typeface="+mn-lt"/>
              <a:cs typeface="+mn-lt"/>
            </a:endParaRPr>
          </a:p>
          <a:p>
            <a:endParaRPr lang="en-US" sz="3600" b="1">
              <a:latin typeface="Helvetica"/>
              <a:ea typeface="Calibri"/>
              <a:cs typeface="Calibri"/>
            </a:endParaRPr>
          </a:p>
        </p:txBody>
      </p:sp>
    </p:spTree>
    <p:extLst>
      <p:ext uri="{BB962C8B-B14F-4D97-AF65-F5344CB8AC3E}">
        <p14:creationId xmlns:p14="http://schemas.microsoft.com/office/powerpoint/2010/main" val="3003346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3112331" y="289019"/>
            <a:ext cx="120562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101422" y="-1667"/>
            <a:ext cx="18280469" cy="9155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90000"/>
              </a:lnSpc>
              <a:spcBef>
                <a:spcPts val="1000"/>
              </a:spcBef>
              <a:buFont typeface="Wingdings"/>
              <a:buChar char="Ø"/>
            </a:pPr>
            <a:r>
              <a:rPr lang="en-US" sz="3250" b="1" dirty="0">
                <a:latin typeface="Helvetica"/>
                <a:ea typeface="+mn-lt"/>
                <a:cs typeface="+mn-lt"/>
              </a:rPr>
              <a:t>REPORT</a:t>
            </a:r>
            <a:endParaRPr lang="en-US">
              <a:latin typeface="Helvetica"/>
              <a:cs typeface="Helvetica"/>
            </a:endParaRPr>
          </a:p>
          <a:p>
            <a:pPr marL="285750" indent="-285750">
              <a:lnSpc>
                <a:spcPct val="90000"/>
              </a:lnSpc>
              <a:spcBef>
                <a:spcPts val="1000"/>
              </a:spcBef>
              <a:buFont typeface="Arial"/>
              <a:buChar char="•"/>
            </a:pPr>
            <a:r>
              <a:rPr lang="en-US" sz="3250" b="1" dirty="0">
                <a:latin typeface="Helvetica"/>
                <a:ea typeface="+mn-lt"/>
                <a:cs typeface="+mn-lt"/>
              </a:rPr>
              <a:t>FDs: </a:t>
            </a:r>
            <a:r>
              <a:rPr lang="en-US" sz="3250" b="1" u="sng" dirty="0">
                <a:latin typeface="Helvetica"/>
                <a:ea typeface="+mn-lt"/>
                <a:cs typeface="+mn-lt"/>
              </a:rPr>
              <a:t>R-ID</a:t>
            </a:r>
            <a:r>
              <a:rPr lang="en-US" sz="3250" b="1" dirty="0">
                <a:latin typeface="Helvetica"/>
                <a:ea typeface="+mn-lt"/>
                <a:cs typeface="+mn-lt"/>
              </a:rPr>
              <a:t> -&gt; Date, Location, Police Station, </a:t>
            </a:r>
            <a:r>
              <a:rPr lang="en-US" sz="3250" b="1" dirty="0" err="1">
                <a:latin typeface="Helvetica"/>
                <a:ea typeface="+mn-lt"/>
                <a:cs typeface="+mn-lt"/>
              </a:rPr>
              <a:t>Incharge</a:t>
            </a:r>
            <a:r>
              <a:rPr lang="en-US" sz="3250" b="1" dirty="0">
                <a:latin typeface="Helvetica"/>
                <a:ea typeface="+mn-lt"/>
                <a:cs typeface="+mn-lt"/>
              </a:rPr>
              <a:t>, Complainant</a:t>
            </a:r>
          </a:p>
          <a:p>
            <a:pPr>
              <a:lnSpc>
                <a:spcPct val="90000"/>
              </a:lnSpc>
              <a:spcBef>
                <a:spcPts val="1000"/>
              </a:spcBef>
            </a:pPr>
            <a:r>
              <a:rPr lang="en-US" sz="3250" b="1" dirty="0">
                <a:latin typeface="Helvetica"/>
                <a:ea typeface="+mn-lt"/>
                <a:cs typeface="+mn-lt"/>
              </a:rPr>
              <a:t>            Location -&gt; Police Station</a:t>
            </a:r>
          </a:p>
          <a:p>
            <a:pPr marL="285750" indent="-285750">
              <a:lnSpc>
                <a:spcPct val="90000"/>
              </a:lnSpc>
              <a:spcBef>
                <a:spcPts val="1000"/>
              </a:spcBef>
              <a:buFont typeface="Arial,Sans-Serif"/>
              <a:buChar char="•"/>
            </a:pPr>
            <a:r>
              <a:rPr lang="en-US" sz="3250" b="1" dirty="0">
                <a:latin typeface="Helvetica"/>
                <a:ea typeface="+mn-lt"/>
                <a:cs typeface="+mn-lt"/>
              </a:rPr>
              <a:t>1NF:</a:t>
            </a:r>
            <a:r>
              <a:rPr lang="en-US" sz="3250" dirty="0">
                <a:latin typeface="Helvetica"/>
                <a:ea typeface="+mn-lt"/>
                <a:cs typeface="+mn-lt"/>
              </a:rPr>
              <a:t> Since all attributes are assumed to be atomic, hence the schema is in First Normal Form.</a:t>
            </a:r>
          </a:p>
          <a:p>
            <a:pPr marL="285750" indent="-285750">
              <a:lnSpc>
                <a:spcPct val="90000"/>
              </a:lnSpc>
              <a:spcBef>
                <a:spcPts val="1000"/>
              </a:spcBef>
              <a:buFont typeface="Arial,Sans-Serif"/>
              <a:buChar char="•"/>
            </a:pPr>
            <a:r>
              <a:rPr lang="en-US" sz="3250" b="1" dirty="0">
                <a:latin typeface="Helvetica"/>
                <a:ea typeface="+mn-lt"/>
                <a:cs typeface="+mn-lt"/>
              </a:rPr>
              <a:t>2 NF:</a:t>
            </a:r>
            <a:r>
              <a:rPr lang="en-US" sz="3250" dirty="0">
                <a:latin typeface="Helvetica"/>
                <a:ea typeface="+mn-lt"/>
                <a:cs typeface="+mn-lt"/>
              </a:rPr>
              <a:t> As primary key is made up of single attribute, therefore no partial dependency does not exist, so, the schema is in Second Normal Form.</a:t>
            </a:r>
          </a:p>
          <a:p>
            <a:pPr marL="285750" indent="-285750">
              <a:lnSpc>
                <a:spcPct val="90000"/>
              </a:lnSpc>
              <a:spcBef>
                <a:spcPts val="1000"/>
              </a:spcBef>
              <a:buFont typeface="Arial,Sans-Serif"/>
              <a:buChar char="•"/>
            </a:pPr>
            <a:r>
              <a:rPr lang="en-US" sz="3250" b="1" dirty="0">
                <a:latin typeface="Helvetica"/>
                <a:ea typeface="+mn-lt"/>
                <a:cs typeface="+mn-lt"/>
              </a:rPr>
              <a:t>3 NF:</a:t>
            </a:r>
            <a:r>
              <a:rPr lang="en-US" sz="3250" dirty="0">
                <a:latin typeface="Helvetica"/>
                <a:ea typeface="+mn-lt"/>
                <a:cs typeface="+mn-lt"/>
              </a:rPr>
              <a:t>R-ID -&gt; Location, Police Station</a:t>
            </a:r>
          </a:p>
          <a:p>
            <a:pPr>
              <a:lnSpc>
                <a:spcPct val="90000"/>
              </a:lnSpc>
              <a:spcBef>
                <a:spcPts val="1000"/>
              </a:spcBef>
            </a:pPr>
            <a:r>
              <a:rPr lang="en-US" sz="3250" dirty="0">
                <a:latin typeface="Helvetica"/>
                <a:ea typeface="+mn-lt"/>
                <a:cs typeface="+mn-lt"/>
              </a:rPr>
              <a:t>             Location -&gt;Police Station</a:t>
            </a:r>
          </a:p>
          <a:p>
            <a:pPr>
              <a:lnSpc>
                <a:spcPct val="90000"/>
              </a:lnSpc>
              <a:spcBef>
                <a:spcPts val="1000"/>
              </a:spcBef>
            </a:pPr>
            <a:r>
              <a:rPr lang="en-US" sz="3250" dirty="0">
                <a:latin typeface="Helvetica"/>
                <a:ea typeface="+mn-lt"/>
                <a:cs typeface="+mn-lt"/>
              </a:rPr>
              <a:t>The schema is not in 3 NF as transitive dependency exist, to convert the schema into Third Normal Form, we will decompose it into two schemas </a:t>
            </a:r>
          </a:p>
          <a:p>
            <a:pPr lvl="1">
              <a:lnSpc>
                <a:spcPct val="90000"/>
              </a:lnSpc>
              <a:spcBef>
                <a:spcPts val="500"/>
              </a:spcBef>
            </a:pPr>
            <a:r>
              <a:rPr lang="en-US" sz="3250" b="1" dirty="0">
                <a:latin typeface="Helvetica"/>
                <a:ea typeface="+mn-lt"/>
                <a:cs typeface="+mn-lt"/>
              </a:rPr>
              <a:t>   Report (</a:t>
            </a:r>
            <a:r>
              <a:rPr lang="en-US" sz="3250" b="1" u="sng" dirty="0">
                <a:latin typeface="Helvetica"/>
                <a:ea typeface="+mn-lt"/>
                <a:cs typeface="+mn-lt"/>
              </a:rPr>
              <a:t>R-ID</a:t>
            </a:r>
            <a:r>
              <a:rPr lang="en-US" sz="3250" b="1" dirty="0">
                <a:latin typeface="Helvetica"/>
                <a:ea typeface="+mn-lt"/>
                <a:cs typeface="+mn-lt"/>
              </a:rPr>
              <a:t>, Date, Location, </a:t>
            </a:r>
            <a:r>
              <a:rPr lang="en-US" sz="3250" b="1" dirty="0" err="1">
                <a:latin typeface="Helvetica"/>
                <a:ea typeface="+mn-lt"/>
                <a:cs typeface="+mn-lt"/>
              </a:rPr>
              <a:t>Incharge</a:t>
            </a:r>
            <a:r>
              <a:rPr lang="en-US" sz="3250" b="1" dirty="0">
                <a:latin typeface="Helvetica"/>
                <a:ea typeface="+mn-lt"/>
                <a:cs typeface="+mn-lt"/>
              </a:rPr>
              <a:t>, Complainant)</a:t>
            </a:r>
          </a:p>
          <a:p>
            <a:pPr lvl="1">
              <a:lnSpc>
                <a:spcPct val="90000"/>
              </a:lnSpc>
              <a:spcBef>
                <a:spcPts val="500"/>
              </a:spcBef>
            </a:pPr>
            <a:r>
              <a:rPr lang="en-US" sz="3250" b="1" dirty="0">
                <a:latin typeface="Helvetica"/>
                <a:ea typeface="+mn-lt"/>
                <a:cs typeface="+mn-lt"/>
              </a:rPr>
              <a:t>   </a:t>
            </a:r>
            <a:r>
              <a:rPr lang="en-US" sz="3250" b="1" dirty="0" err="1">
                <a:latin typeface="Helvetica"/>
                <a:ea typeface="+mn-lt"/>
                <a:cs typeface="+mn-lt"/>
              </a:rPr>
              <a:t>NearestPoliceStation</a:t>
            </a:r>
            <a:r>
              <a:rPr lang="en-US" sz="3250" b="1" dirty="0">
                <a:latin typeface="Helvetica"/>
                <a:ea typeface="+mn-lt"/>
                <a:cs typeface="+mn-lt"/>
              </a:rPr>
              <a:t>(</a:t>
            </a:r>
            <a:r>
              <a:rPr lang="en-US" sz="3250" b="1" u="sng" dirty="0">
                <a:latin typeface="Helvetica"/>
                <a:ea typeface="+mn-lt"/>
                <a:cs typeface="+mn-lt"/>
              </a:rPr>
              <a:t>Location, </a:t>
            </a:r>
            <a:r>
              <a:rPr lang="en-US" sz="3250" b="1" dirty="0">
                <a:latin typeface="Helvetica"/>
                <a:ea typeface="+mn-lt"/>
                <a:cs typeface="+mn-lt"/>
              </a:rPr>
              <a:t>Police Station)</a:t>
            </a:r>
          </a:p>
          <a:p>
            <a:pPr lvl="1">
              <a:lnSpc>
                <a:spcPct val="90000"/>
              </a:lnSpc>
              <a:spcBef>
                <a:spcPts val="500"/>
              </a:spcBef>
            </a:pPr>
            <a:r>
              <a:rPr lang="en-US" sz="3250" dirty="0">
                <a:latin typeface="Helvetica"/>
                <a:ea typeface="+mn-lt"/>
                <a:cs typeface="+mn-lt"/>
              </a:rPr>
              <a:t>   Now the functional dependencies are: Report(</a:t>
            </a:r>
            <a:r>
              <a:rPr lang="en-US" sz="3250" u="sng" dirty="0">
                <a:latin typeface="Helvetica"/>
                <a:ea typeface="+mn-lt"/>
                <a:cs typeface="+mn-lt"/>
              </a:rPr>
              <a:t>R-ID</a:t>
            </a:r>
            <a:r>
              <a:rPr lang="en-US" sz="3250" dirty="0">
                <a:latin typeface="Helvetica"/>
                <a:ea typeface="+mn-lt"/>
                <a:cs typeface="+mn-lt"/>
              </a:rPr>
              <a:t> -&gt;Date, Location, </a:t>
            </a:r>
            <a:r>
              <a:rPr lang="en-US" sz="3250" dirty="0" err="1">
                <a:latin typeface="Helvetica"/>
                <a:ea typeface="+mn-lt"/>
                <a:cs typeface="+mn-lt"/>
              </a:rPr>
              <a:t>Incharge</a:t>
            </a:r>
            <a:r>
              <a:rPr lang="en-US" sz="3250" dirty="0">
                <a:latin typeface="Helvetica"/>
                <a:ea typeface="+mn-lt"/>
                <a:cs typeface="+mn-lt"/>
              </a:rPr>
              <a:t>, Complainant)</a:t>
            </a:r>
          </a:p>
          <a:p>
            <a:pPr lvl="1">
              <a:lnSpc>
                <a:spcPct val="90000"/>
              </a:lnSpc>
              <a:spcBef>
                <a:spcPts val="500"/>
              </a:spcBef>
            </a:pPr>
            <a:r>
              <a:rPr lang="en-US" sz="3250" dirty="0">
                <a:latin typeface="Helvetica"/>
                <a:ea typeface="+mn-lt"/>
                <a:cs typeface="+mn-lt"/>
              </a:rPr>
              <a:t>   </a:t>
            </a:r>
            <a:r>
              <a:rPr lang="en-US" sz="3250" dirty="0" err="1">
                <a:latin typeface="Helvetica"/>
                <a:ea typeface="+mn-lt"/>
                <a:cs typeface="+mn-lt"/>
              </a:rPr>
              <a:t>NearestPoliceStation</a:t>
            </a:r>
            <a:r>
              <a:rPr lang="en-US" sz="3250" dirty="0">
                <a:latin typeface="Helvetica"/>
                <a:ea typeface="+mn-lt"/>
                <a:cs typeface="+mn-lt"/>
              </a:rPr>
              <a:t>( </a:t>
            </a:r>
            <a:r>
              <a:rPr lang="en-US" sz="3250" u="sng" dirty="0">
                <a:latin typeface="Helvetica"/>
                <a:ea typeface="+mn-lt"/>
                <a:cs typeface="+mn-lt"/>
              </a:rPr>
              <a:t>Location</a:t>
            </a:r>
            <a:r>
              <a:rPr lang="en-US" sz="3250" dirty="0">
                <a:latin typeface="Helvetica"/>
                <a:ea typeface="+mn-lt"/>
                <a:cs typeface="+mn-lt"/>
              </a:rPr>
              <a:t> -&gt; Police Station)</a:t>
            </a:r>
          </a:p>
          <a:p>
            <a:pPr>
              <a:lnSpc>
                <a:spcPct val="90000"/>
              </a:lnSpc>
              <a:spcBef>
                <a:spcPts val="1000"/>
              </a:spcBef>
            </a:pPr>
            <a:endParaRPr lang="en-US" sz="3250" dirty="0">
              <a:latin typeface="Helvetica"/>
              <a:ea typeface="+mn-lt"/>
              <a:cs typeface="+mn-lt"/>
            </a:endParaRPr>
          </a:p>
          <a:p>
            <a:pPr marL="285750" indent="-285750">
              <a:lnSpc>
                <a:spcPct val="90000"/>
              </a:lnSpc>
              <a:spcBef>
                <a:spcPts val="1000"/>
              </a:spcBef>
              <a:buFont typeface="Arial"/>
              <a:buChar char="•"/>
            </a:pPr>
            <a:r>
              <a:rPr lang="en-US" sz="3250" b="1" dirty="0">
                <a:latin typeface="Helvetica"/>
                <a:ea typeface="+mn-lt"/>
                <a:cs typeface="+mn-lt"/>
              </a:rPr>
              <a:t>BCNF:</a:t>
            </a:r>
            <a:r>
              <a:rPr lang="en-US" sz="3250" dirty="0">
                <a:latin typeface="Helvetica"/>
                <a:ea typeface="+mn-lt"/>
                <a:cs typeface="+mn-lt"/>
              </a:rPr>
              <a:t> The schemas are in BCNF as all functional dependencies have candidate key on the LHS.</a:t>
            </a:r>
          </a:p>
        </p:txBody>
      </p:sp>
    </p:spTree>
    <p:extLst>
      <p:ext uri="{BB962C8B-B14F-4D97-AF65-F5344CB8AC3E}">
        <p14:creationId xmlns:p14="http://schemas.microsoft.com/office/powerpoint/2010/main" val="1010399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3112331" y="289019"/>
            <a:ext cx="120562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101422" y="-1667"/>
            <a:ext cx="18280469" cy="93523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a:ea typeface="+mn-lt"/>
                <a:cs typeface="+mn-lt"/>
              </a:rPr>
              <a:t>GUILTY</a:t>
            </a:r>
            <a:endParaRPr lang="en-US" b="1">
              <a:ea typeface="+mn-lt"/>
              <a:cs typeface="+mn-lt"/>
            </a:endParaRPr>
          </a:p>
          <a:p>
            <a:pPr marL="285750" indent="-285750">
              <a:lnSpc>
                <a:spcPct val="90000"/>
              </a:lnSpc>
              <a:spcBef>
                <a:spcPts val="1000"/>
              </a:spcBef>
              <a:buFont typeface="Arial"/>
              <a:buChar char="•"/>
            </a:pPr>
            <a:r>
              <a:rPr lang="en-US" sz="3600" b="1">
                <a:ea typeface="+mn-lt"/>
                <a:cs typeface="+mn-lt"/>
              </a:rPr>
              <a:t>FDs: Name, Dob -&gt; History, Juvenile, Gender</a:t>
            </a:r>
            <a:endParaRPr lang="en-US" b="1">
              <a:ea typeface="+mn-lt"/>
              <a:cs typeface="+mn-lt"/>
            </a:endParaRPr>
          </a:p>
          <a:p>
            <a:pPr>
              <a:lnSpc>
                <a:spcPct val="90000"/>
              </a:lnSpc>
              <a:spcBef>
                <a:spcPts val="1000"/>
              </a:spcBef>
            </a:pPr>
            <a:r>
              <a:rPr lang="en-US" sz="3600" b="1">
                <a:ea typeface="+mn-lt"/>
                <a:cs typeface="+mn-lt"/>
              </a:rPr>
              <a:t>            Dob -&gt; Juvenile</a:t>
            </a:r>
            <a:endParaRPr lang="en-US" b="1">
              <a:cs typeface="Calibri"/>
            </a:endParaRPr>
          </a:p>
          <a:p>
            <a:pPr marL="285750" indent="-285750">
              <a:lnSpc>
                <a:spcPct val="90000"/>
              </a:lnSpc>
              <a:spcBef>
                <a:spcPts val="1000"/>
              </a:spcBef>
              <a:buFont typeface="Arial,Sans-Serif"/>
              <a:buChar char="•"/>
            </a:pPr>
            <a:r>
              <a:rPr lang="en-US" sz="3600" b="1">
                <a:ea typeface="+mn-lt"/>
                <a:cs typeface="+mn-lt"/>
              </a:rPr>
              <a:t>1 NF:</a:t>
            </a:r>
            <a:r>
              <a:rPr lang="en-US" sz="3600">
                <a:ea typeface="+mn-lt"/>
                <a:cs typeface="+mn-lt"/>
              </a:rPr>
              <a:t> As all attributes are assumed to be atomic, hence the schema is in First Normal Form</a:t>
            </a:r>
          </a:p>
          <a:p>
            <a:pPr marL="285750" indent="-285750">
              <a:lnSpc>
                <a:spcPct val="90000"/>
              </a:lnSpc>
              <a:spcBef>
                <a:spcPts val="1000"/>
              </a:spcBef>
              <a:buFont typeface="Arial,Sans-Serif"/>
              <a:buChar char="•"/>
            </a:pPr>
            <a:r>
              <a:rPr lang="en-US" sz="3600" b="1">
                <a:ea typeface="+mn-lt"/>
                <a:cs typeface="+mn-lt"/>
              </a:rPr>
              <a:t>2 NF:</a:t>
            </a:r>
            <a:r>
              <a:rPr lang="en-US" sz="3600">
                <a:ea typeface="+mn-lt"/>
                <a:cs typeface="+mn-lt"/>
              </a:rPr>
              <a:t> The schema is not in 2 NF as partial dependency exists as,</a:t>
            </a:r>
          </a:p>
          <a:p>
            <a:pPr lvl="2">
              <a:lnSpc>
                <a:spcPct val="90000"/>
              </a:lnSpc>
              <a:spcBef>
                <a:spcPts val="500"/>
              </a:spcBef>
            </a:pPr>
            <a:r>
              <a:rPr lang="en-US" sz="3600">
                <a:ea typeface="+mn-lt"/>
                <a:cs typeface="+mn-lt"/>
              </a:rPr>
              <a:t>       Name, Dob -&gt; History, Juvenile, Gender</a:t>
            </a:r>
          </a:p>
          <a:p>
            <a:pPr lvl="3">
              <a:lnSpc>
                <a:spcPct val="90000"/>
              </a:lnSpc>
              <a:spcBef>
                <a:spcPts val="500"/>
              </a:spcBef>
            </a:pPr>
            <a:r>
              <a:rPr lang="en-US" sz="3600">
                <a:ea typeface="+mn-lt"/>
                <a:cs typeface="+mn-lt"/>
              </a:rPr>
              <a:t>   Dob -&gt; Juvenile</a:t>
            </a:r>
          </a:p>
          <a:p>
            <a:pPr lvl="3">
              <a:lnSpc>
                <a:spcPct val="90000"/>
              </a:lnSpc>
              <a:spcBef>
                <a:spcPts val="500"/>
              </a:spcBef>
            </a:pPr>
            <a:r>
              <a:rPr lang="en-US" sz="3600">
                <a:ea typeface="+mn-lt"/>
                <a:cs typeface="+mn-lt"/>
              </a:rPr>
              <a:t> Part of the primary key determines another attribute</a:t>
            </a:r>
          </a:p>
          <a:p>
            <a:pPr lvl="3">
              <a:lnSpc>
                <a:spcPct val="90000"/>
              </a:lnSpc>
              <a:spcBef>
                <a:spcPts val="500"/>
              </a:spcBef>
            </a:pPr>
            <a:r>
              <a:rPr lang="en-US" sz="3600">
                <a:ea typeface="+mn-lt"/>
                <a:cs typeface="+mn-lt"/>
              </a:rPr>
              <a:t> To convert the schema into Second Normal Form, we will decompose it into two  schemas:</a:t>
            </a:r>
            <a:endParaRPr lang="en-US" sz="3600">
              <a:cs typeface="Calibri"/>
            </a:endParaRPr>
          </a:p>
          <a:p>
            <a:pPr lvl="3">
              <a:lnSpc>
                <a:spcPct val="90000"/>
              </a:lnSpc>
              <a:spcBef>
                <a:spcPts val="500"/>
              </a:spcBef>
            </a:pPr>
            <a:r>
              <a:rPr lang="en-US" sz="3600" b="1">
                <a:ea typeface="+mn-lt"/>
                <a:cs typeface="+mn-lt"/>
              </a:rPr>
              <a:t>   Guilty(</a:t>
            </a:r>
            <a:r>
              <a:rPr lang="en-US" sz="3600" b="1" u="sng">
                <a:ea typeface="+mn-lt"/>
                <a:cs typeface="+mn-lt"/>
              </a:rPr>
              <a:t>Name, Dob</a:t>
            </a:r>
            <a:r>
              <a:rPr lang="en-US" sz="3600" b="1">
                <a:ea typeface="+mn-lt"/>
                <a:cs typeface="+mn-lt"/>
              </a:rPr>
              <a:t>, History, Gender)</a:t>
            </a:r>
          </a:p>
          <a:p>
            <a:pPr lvl="3">
              <a:lnSpc>
                <a:spcPct val="90000"/>
              </a:lnSpc>
              <a:spcBef>
                <a:spcPts val="500"/>
              </a:spcBef>
            </a:pPr>
            <a:r>
              <a:rPr lang="en-US" sz="3600" b="1">
                <a:ea typeface="+mn-lt"/>
                <a:cs typeface="+mn-lt"/>
              </a:rPr>
              <a:t>   </a:t>
            </a:r>
            <a:r>
              <a:rPr lang="en-US" sz="3600" b="1" err="1">
                <a:ea typeface="+mn-lt"/>
                <a:cs typeface="+mn-lt"/>
              </a:rPr>
              <a:t>isJuvenile</a:t>
            </a:r>
            <a:r>
              <a:rPr lang="en-US" sz="3600" b="1">
                <a:ea typeface="+mn-lt"/>
                <a:cs typeface="+mn-lt"/>
              </a:rPr>
              <a:t>(</a:t>
            </a:r>
            <a:r>
              <a:rPr lang="en-US" sz="3600" b="1" u="sng">
                <a:ea typeface="+mn-lt"/>
                <a:cs typeface="+mn-lt"/>
              </a:rPr>
              <a:t>Dob</a:t>
            </a:r>
            <a:r>
              <a:rPr lang="en-US" sz="3600" b="1">
                <a:ea typeface="+mn-lt"/>
                <a:cs typeface="+mn-lt"/>
              </a:rPr>
              <a:t>, Juvenile)</a:t>
            </a:r>
          </a:p>
          <a:p>
            <a:pPr marL="285750" indent="-285750">
              <a:lnSpc>
                <a:spcPct val="90000"/>
              </a:lnSpc>
              <a:spcBef>
                <a:spcPts val="1000"/>
              </a:spcBef>
              <a:buFont typeface="Arial,Sans-Serif"/>
              <a:buChar char="•"/>
            </a:pPr>
            <a:r>
              <a:rPr lang="en-US" sz="3600" b="1">
                <a:ea typeface="+mn-lt"/>
                <a:cs typeface="+mn-lt"/>
              </a:rPr>
              <a:t>3 NF:</a:t>
            </a:r>
            <a:r>
              <a:rPr lang="en-US" sz="3600">
                <a:ea typeface="+mn-lt"/>
                <a:cs typeface="+mn-lt"/>
              </a:rPr>
              <a:t> Both the schemas are in Third Normal Form as no transitive dependency exists.</a:t>
            </a:r>
          </a:p>
          <a:p>
            <a:pPr marL="285750" indent="-285750">
              <a:lnSpc>
                <a:spcPct val="90000"/>
              </a:lnSpc>
              <a:spcBef>
                <a:spcPts val="1000"/>
              </a:spcBef>
              <a:buFont typeface="Arial,Sans-Serif"/>
              <a:buChar char="•"/>
            </a:pPr>
            <a:r>
              <a:rPr lang="en-US" sz="3600" b="1">
                <a:ea typeface="+mn-lt"/>
                <a:cs typeface="+mn-lt"/>
              </a:rPr>
              <a:t>BCNF:</a:t>
            </a:r>
            <a:r>
              <a:rPr lang="en-US" sz="3600">
                <a:ea typeface="+mn-lt"/>
                <a:cs typeface="+mn-lt"/>
              </a:rPr>
              <a:t> Since only primary key is one the LHS of the functional dependency in both the schemas, the schemas are in BCNF.</a:t>
            </a:r>
          </a:p>
          <a:p>
            <a:pPr marL="457200" indent="-457200">
              <a:lnSpc>
                <a:spcPct val="90000"/>
              </a:lnSpc>
              <a:spcBef>
                <a:spcPts val="1000"/>
              </a:spcBef>
              <a:buFont typeface="Wingdings"/>
              <a:buChar char="Ø"/>
            </a:pPr>
            <a:endParaRPr lang="en-US" sz="3600" b="1">
              <a:ea typeface="+mn-lt"/>
              <a:cs typeface="+mn-lt"/>
            </a:endParaRPr>
          </a:p>
        </p:txBody>
      </p:sp>
    </p:spTree>
    <p:extLst>
      <p:ext uri="{BB962C8B-B14F-4D97-AF65-F5344CB8AC3E}">
        <p14:creationId xmlns:p14="http://schemas.microsoft.com/office/powerpoint/2010/main" val="1409002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5717698" y="524343"/>
            <a:ext cx="46267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FF3B00"/>
                </a:solidFill>
                <a:latin typeface="Verdana"/>
                <a:ea typeface="Verdana"/>
              </a:rPr>
              <a:t>Final Tables</a:t>
            </a:r>
          </a:p>
        </p:txBody>
      </p:sp>
      <p:sp>
        <p:nvSpPr>
          <p:cNvPr id="4" name="TextBox 3">
            <a:extLst>
              <a:ext uri="{FF2B5EF4-FFF2-40B4-BE49-F238E27FC236}">
                <a16:creationId xmlns:a16="http://schemas.microsoft.com/office/drawing/2014/main" id="{4B8C7B08-93DB-DF51-7739-6F81554DFD22}"/>
              </a:ext>
            </a:extLst>
          </p:cNvPr>
          <p:cNvSpPr txBox="1"/>
          <p:nvPr/>
        </p:nvSpPr>
        <p:spPr>
          <a:xfrm>
            <a:off x="454408" y="1981774"/>
            <a:ext cx="17053426" cy="7294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
              <a:buChar char="Ø"/>
            </a:pPr>
            <a:r>
              <a:rPr lang="en-US" sz="3600" b="1">
                <a:latin typeface="Helvetica"/>
                <a:ea typeface="+mn-lt"/>
                <a:cs typeface="+mn-lt"/>
              </a:rPr>
              <a:t>Case(</a:t>
            </a:r>
            <a:r>
              <a:rPr lang="en-US" sz="3600" b="1" u="sng">
                <a:latin typeface="Helvetica"/>
                <a:ea typeface="+mn-lt"/>
                <a:cs typeface="+mn-lt"/>
              </a:rPr>
              <a:t>C-ID</a:t>
            </a:r>
            <a:r>
              <a:rPr lang="en-US" sz="3600" b="1">
                <a:latin typeface="Helvetica"/>
                <a:ea typeface="+mn-lt"/>
                <a:cs typeface="+mn-lt"/>
              </a:rPr>
              <a:t>, </a:t>
            </a:r>
            <a:r>
              <a:rPr lang="en-US" sz="3600" b="1" err="1">
                <a:latin typeface="Helvetica"/>
                <a:ea typeface="+mn-lt"/>
                <a:cs typeface="+mn-lt"/>
              </a:rPr>
              <a:t>Cname</a:t>
            </a:r>
            <a:r>
              <a:rPr lang="en-US" sz="3600" b="1">
                <a:latin typeface="Helvetica"/>
                <a:ea typeface="+mn-lt"/>
                <a:cs typeface="+mn-lt"/>
              </a:rPr>
              <a:t>, Date , Type, Status)</a:t>
            </a:r>
            <a:endParaRPr lang="en-US" sz="3600">
              <a:latin typeface="Helvetica"/>
              <a:cs typeface="Calibri"/>
            </a:endParaRPr>
          </a:p>
          <a:p>
            <a:pPr marL="571500" indent="-571500">
              <a:buFont typeface="Wingdings"/>
              <a:buChar char="Ø"/>
            </a:pPr>
            <a:r>
              <a:rPr lang="en-US" sz="3600" b="1">
                <a:latin typeface="Helvetica"/>
                <a:ea typeface="+mn-lt"/>
                <a:cs typeface="+mn-lt"/>
              </a:rPr>
              <a:t>Decision(</a:t>
            </a:r>
            <a:r>
              <a:rPr lang="en-US" sz="3600" b="1" u="sng">
                <a:latin typeface="Helvetica"/>
                <a:ea typeface="+mn-lt"/>
                <a:cs typeface="+mn-lt"/>
              </a:rPr>
              <a:t>C-ID, </a:t>
            </a:r>
            <a:r>
              <a:rPr lang="en-US" sz="3600" b="1" u="sng" err="1">
                <a:latin typeface="Helvetica"/>
                <a:ea typeface="+mn-lt"/>
                <a:cs typeface="+mn-lt"/>
              </a:rPr>
              <a:t>Judge_name</a:t>
            </a:r>
            <a:r>
              <a:rPr lang="en-US" sz="3600" b="1" u="sng">
                <a:latin typeface="Helvetica"/>
                <a:ea typeface="+mn-lt"/>
                <a:cs typeface="+mn-lt"/>
              </a:rPr>
              <a:t>, Date, Sentence</a:t>
            </a:r>
            <a:r>
              <a:rPr lang="en-US" sz="3600" b="1">
                <a:latin typeface="Helvetica"/>
                <a:ea typeface="+mn-lt"/>
                <a:cs typeface="+mn-lt"/>
              </a:rPr>
              <a:t>)</a:t>
            </a:r>
            <a:endParaRPr lang="en-US" sz="3600">
              <a:latin typeface="Helvetica"/>
              <a:cs typeface="Calibri"/>
            </a:endParaRPr>
          </a:p>
          <a:p>
            <a:pPr marL="571500" indent="-571500">
              <a:buFont typeface="Wingdings"/>
              <a:buChar char="Ø"/>
            </a:pPr>
            <a:r>
              <a:rPr lang="en-US" sz="3600" b="1">
                <a:latin typeface="Helvetica"/>
                <a:ea typeface="+mn-lt"/>
                <a:cs typeface="+mn-lt"/>
              </a:rPr>
              <a:t>Victim(</a:t>
            </a:r>
            <a:r>
              <a:rPr lang="en-US" sz="3600" b="1" u="sng">
                <a:latin typeface="Helvetica"/>
                <a:ea typeface="+mn-lt"/>
                <a:cs typeface="+mn-lt"/>
              </a:rPr>
              <a:t>Name, Dob</a:t>
            </a:r>
            <a:r>
              <a:rPr lang="en-US" sz="3600" b="1">
                <a:latin typeface="Helvetica"/>
                <a:ea typeface="+mn-lt"/>
                <a:cs typeface="+mn-lt"/>
              </a:rPr>
              <a:t>, Gender)</a:t>
            </a:r>
            <a:endParaRPr lang="en-US" sz="3600">
              <a:latin typeface="Helvetica"/>
              <a:cs typeface="Calibri"/>
            </a:endParaRPr>
          </a:p>
          <a:p>
            <a:pPr marL="571500" indent="-571500">
              <a:buFont typeface="Wingdings"/>
              <a:buChar char="Ø"/>
            </a:pPr>
            <a:r>
              <a:rPr lang="en-US" sz="3600" b="1">
                <a:latin typeface="Helvetica"/>
                <a:ea typeface="+mn-lt"/>
                <a:cs typeface="+mn-lt"/>
              </a:rPr>
              <a:t>Defense(</a:t>
            </a:r>
            <a:r>
              <a:rPr lang="en-US" sz="3600" b="1" u="sng">
                <a:latin typeface="Helvetica"/>
                <a:ea typeface="+mn-lt"/>
                <a:cs typeface="+mn-lt"/>
              </a:rPr>
              <a:t>C-ID, L-ID</a:t>
            </a:r>
            <a:r>
              <a:rPr lang="en-US" sz="3600" b="1">
                <a:latin typeface="Helvetica"/>
                <a:ea typeface="+mn-lt"/>
                <a:cs typeface="+mn-lt"/>
              </a:rPr>
              <a:t>, </a:t>
            </a:r>
            <a:r>
              <a:rPr lang="en-US" sz="3600" b="1" err="1">
                <a:latin typeface="Helvetica"/>
                <a:ea typeface="+mn-lt"/>
                <a:cs typeface="+mn-lt"/>
              </a:rPr>
              <a:t>Defendent_name</a:t>
            </a:r>
            <a:r>
              <a:rPr lang="en-US" sz="3600" b="1">
                <a:latin typeface="Helvetica"/>
                <a:ea typeface="+mn-lt"/>
                <a:cs typeface="+mn-lt"/>
              </a:rPr>
              <a:t>, Dob)</a:t>
            </a:r>
            <a:endParaRPr lang="en-US" sz="3600">
              <a:latin typeface="Helvetica"/>
              <a:cs typeface="Calibri"/>
            </a:endParaRPr>
          </a:p>
          <a:p>
            <a:pPr marL="571500" indent="-571500">
              <a:buFont typeface="Wingdings"/>
              <a:buChar char="Ø"/>
            </a:pPr>
            <a:r>
              <a:rPr lang="en-US" sz="3600" b="1">
                <a:latin typeface="Helvetica"/>
                <a:ea typeface="+mn-lt"/>
                <a:cs typeface="+mn-lt"/>
              </a:rPr>
              <a:t>Prosecution(</a:t>
            </a:r>
            <a:r>
              <a:rPr lang="en-US" sz="3600" b="1" u="sng">
                <a:latin typeface="Helvetica"/>
                <a:ea typeface="+mn-lt"/>
                <a:cs typeface="+mn-lt"/>
              </a:rPr>
              <a:t>C-ID, L-ID</a:t>
            </a:r>
            <a:r>
              <a:rPr lang="en-US" sz="3600" b="1">
                <a:latin typeface="Helvetica"/>
                <a:ea typeface="+mn-lt"/>
                <a:cs typeface="+mn-lt"/>
              </a:rPr>
              <a:t>, </a:t>
            </a:r>
            <a:r>
              <a:rPr lang="en-US" sz="3600" b="1" err="1">
                <a:latin typeface="Helvetica"/>
                <a:ea typeface="+mn-lt"/>
                <a:cs typeface="+mn-lt"/>
              </a:rPr>
              <a:t>Plaintiff_name</a:t>
            </a:r>
            <a:r>
              <a:rPr lang="en-US" sz="3600" b="1">
                <a:latin typeface="Helvetica"/>
                <a:ea typeface="+mn-lt"/>
                <a:cs typeface="+mn-lt"/>
              </a:rPr>
              <a:t>, Dob)</a:t>
            </a:r>
            <a:endParaRPr lang="en-US" sz="3600">
              <a:latin typeface="Helvetica"/>
              <a:cs typeface="Calibri"/>
            </a:endParaRPr>
          </a:p>
          <a:p>
            <a:pPr marL="571500" indent="-571500">
              <a:buFont typeface="Wingdings"/>
              <a:buChar char="Ø"/>
            </a:pPr>
            <a:r>
              <a:rPr lang="en-US" sz="3600" b="1">
                <a:latin typeface="Helvetica"/>
                <a:ea typeface="+mn-lt"/>
                <a:cs typeface="+mn-lt"/>
              </a:rPr>
              <a:t>Lost(</a:t>
            </a:r>
            <a:r>
              <a:rPr lang="en-US" sz="3600" b="1" u="sng">
                <a:latin typeface="Helvetica"/>
                <a:ea typeface="+mn-lt"/>
                <a:cs typeface="+mn-lt"/>
              </a:rPr>
              <a:t>C-ID, Name, Dob</a:t>
            </a:r>
            <a:r>
              <a:rPr lang="en-US" sz="3600" b="1">
                <a:latin typeface="Helvetica"/>
                <a:ea typeface="+mn-lt"/>
                <a:cs typeface="+mn-lt"/>
              </a:rPr>
              <a:t>)</a:t>
            </a:r>
            <a:endParaRPr lang="en-US" sz="3600">
              <a:latin typeface="Helvetica"/>
              <a:cs typeface="Calibri"/>
            </a:endParaRPr>
          </a:p>
          <a:p>
            <a:pPr marL="571500" indent="-571500">
              <a:buFont typeface="Wingdings"/>
              <a:buChar char="Ø"/>
            </a:pPr>
            <a:r>
              <a:rPr lang="en-US" sz="3600" b="1">
                <a:latin typeface="Helvetica"/>
                <a:ea typeface="+mn-lt"/>
                <a:cs typeface="+mn-lt"/>
              </a:rPr>
              <a:t>Guilty(</a:t>
            </a:r>
            <a:r>
              <a:rPr lang="en-US" sz="3600" b="1" u="sng">
                <a:latin typeface="Helvetica"/>
                <a:ea typeface="+mn-lt"/>
                <a:cs typeface="+mn-lt"/>
              </a:rPr>
              <a:t>Name, Dob</a:t>
            </a:r>
            <a:r>
              <a:rPr lang="en-US" sz="3600" b="1">
                <a:latin typeface="Helvetica"/>
                <a:ea typeface="+mn-lt"/>
                <a:cs typeface="+mn-lt"/>
              </a:rPr>
              <a:t>, History, Gender)</a:t>
            </a:r>
            <a:endParaRPr lang="en-US" sz="3600">
              <a:latin typeface="Helvetica"/>
              <a:cs typeface="Calibri"/>
            </a:endParaRPr>
          </a:p>
          <a:p>
            <a:pPr marL="571500" indent="-571500">
              <a:buFont typeface="Wingdings"/>
              <a:buChar char="Ø"/>
            </a:pPr>
            <a:r>
              <a:rPr lang="en-US" sz="3600" b="1" err="1">
                <a:latin typeface="Helvetica"/>
                <a:ea typeface="+mn-lt"/>
                <a:cs typeface="+mn-lt"/>
              </a:rPr>
              <a:t>isJuvenile</a:t>
            </a:r>
            <a:r>
              <a:rPr lang="en-US" sz="3600" b="1">
                <a:latin typeface="Helvetica"/>
                <a:ea typeface="+mn-lt"/>
                <a:cs typeface="+mn-lt"/>
              </a:rPr>
              <a:t>(</a:t>
            </a:r>
            <a:r>
              <a:rPr lang="en-US" sz="3600" b="1" u="sng">
                <a:latin typeface="Helvetica"/>
                <a:ea typeface="+mn-lt"/>
                <a:cs typeface="+mn-lt"/>
              </a:rPr>
              <a:t>Dob</a:t>
            </a:r>
            <a:r>
              <a:rPr lang="en-US" sz="3600" b="1">
                <a:latin typeface="Helvetica"/>
                <a:ea typeface="+mn-lt"/>
                <a:cs typeface="+mn-lt"/>
              </a:rPr>
              <a:t>, Juvenile)</a:t>
            </a:r>
            <a:endParaRPr lang="en-US" sz="3600">
              <a:latin typeface="Helvetica"/>
              <a:cs typeface="Calibri"/>
            </a:endParaRPr>
          </a:p>
          <a:p>
            <a:pPr marL="571500" indent="-571500">
              <a:buFont typeface="Wingdings"/>
              <a:buChar char="Ø"/>
            </a:pPr>
            <a:r>
              <a:rPr lang="en-US" sz="3600" b="1" dirty="0">
                <a:latin typeface="Helvetica"/>
                <a:ea typeface="+mn-lt"/>
                <a:cs typeface="+mn-lt"/>
              </a:rPr>
              <a:t>Report(</a:t>
            </a:r>
            <a:r>
              <a:rPr lang="en-US" sz="3600" b="1" u="sng" dirty="0">
                <a:latin typeface="Helvetica"/>
                <a:ea typeface="+mn-lt"/>
                <a:cs typeface="+mn-lt"/>
              </a:rPr>
              <a:t>R-ID</a:t>
            </a:r>
            <a:r>
              <a:rPr lang="en-US" sz="3600" b="1">
                <a:latin typeface="Helvetica"/>
                <a:ea typeface="+mn-lt"/>
                <a:cs typeface="+mn-lt"/>
              </a:rPr>
              <a:t>, Date</a:t>
            </a:r>
            <a:r>
              <a:rPr lang="en-US" sz="3600" b="1" dirty="0">
                <a:latin typeface="Helvetica"/>
                <a:ea typeface="+mn-lt"/>
                <a:cs typeface="+mn-lt"/>
              </a:rPr>
              <a:t>, Location, </a:t>
            </a:r>
            <a:r>
              <a:rPr lang="en-US" sz="3600" b="1" dirty="0" err="1">
                <a:latin typeface="Helvetica"/>
                <a:ea typeface="+mn-lt"/>
                <a:cs typeface="+mn-lt"/>
              </a:rPr>
              <a:t>Incharge</a:t>
            </a:r>
            <a:r>
              <a:rPr lang="en-US" sz="3600" b="1" dirty="0">
                <a:latin typeface="Helvetica"/>
                <a:ea typeface="+mn-lt"/>
                <a:cs typeface="+mn-lt"/>
              </a:rPr>
              <a:t>, Complainant)</a:t>
            </a:r>
            <a:endParaRPr lang="en-US" sz="3600" dirty="0">
              <a:latin typeface="Helvetica"/>
              <a:cs typeface="Calibri"/>
            </a:endParaRPr>
          </a:p>
          <a:p>
            <a:pPr marL="571500" indent="-571500">
              <a:buFont typeface="Wingdings"/>
              <a:buChar char="Ø"/>
            </a:pPr>
            <a:r>
              <a:rPr lang="en-US" sz="3600" b="1" dirty="0" err="1">
                <a:latin typeface="Helvetica"/>
                <a:ea typeface="+mn-lt"/>
                <a:cs typeface="+mn-lt"/>
              </a:rPr>
              <a:t>NearestPoliceStation</a:t>
            </a:r>
            <a:r>
              <a:rPr lang="en-US" sz="3600" b="1" dirty="0">
                <a:latin typeface="Helvetica"/>
                <a:ea typeface="+mn-lt"/>
                <a:cs typeface="+mn-lt"/>
              </a:rPr>
              <a:t>( </a:t>
            </a:r>
            <a:r>
              <a:rPr lang="en-US" sz="3600" b="1" u="sng">
                <a:latin typeface="Helvetica"/>
                <a:ea typeface="+mn-lt"/>
                <a:cs typeface="+mn-lt"/>
              </a:rPr>
              <a:t>Location</a:t>
            </a:r>
            <a:r>
              <a:rPr lang="en-US" sz="3600" b="1">
                <a:latin typeface="Helvetica"/>
                <a:ea typeface="+mn-lt"/>
                <a:cs typeface="+mn-lt"/>
              </a:rPr>
              <a:t>, Police Station)</a:t>
            </a:r>
            <a:endParaRPr lang="en-US" sz="3600">
              <a:latin typeface="Helvetica"/>
              <a:cs typeface="Calibri"/>
            </a:endParaRPr>
          </a:p>
          <a:p>
            <a:pPr marL="571500" indent="-571500">
              <a:buFont typeface="Wingdings"/>
              <a:buChar char="Ø"/>
            </a:pPr>
            <a:r>
              <a:rPr lang="en-US" sz="3600" b="1">
                <a:latin typeface="Helvetica"/>
                <a:ea typeface="+mn-lt"/>
                <a:cs typeface="+mn-lt"/>
              </a:rPr>
              <a:t>Lawyer </a:t>
            </a:r>
            <a:r>
              <a:rPr lang="en-US" sz="3600" b="1" u="sng">
                <a:latin typeface="Helvetica"/>
                <a:ea typeface="+mn-lt"/>
                <a:cs typeface="+mn-lt"/>
              </a:rPr>
              <a:t>(L-ID</a:t>
            </a:r>
            <a:r>
              <a:rPr lang="en-US" sz="3600" b="1">
                <a:latin typeface="Helvetica"/>
                <a:ea typeface="+mn-lt"/>
                <a:cs typeface="+mn-lt"/>
              </a:rPr>
              <a:t>, </a:t>
            </a:r>
            <a:r>
              <a:rPr lang="en-US" sz="3600" b="1" err="1">
                <a:latin typeface="Helvetica"/>
                <a:ea typeface="+mn-lt"/>
                <a:cs typeface="+mn-lt"/>
              </a:rPr>
              <a:t>No_of_cases</a:t>
            </a:r>
            <a:r>
              <a:rPr lang="en-US" sz="3600" b="1">
                <a:latin typeface="Helvetica"/>
                <a:ea typeface="+mn-lt"/>
                <a:cs typeface="+mn-lt"/>
              </a:rPr>
              <a:t>, Firm, Position)</a:t>
            </a:r>
            <a:endParaRPr lang="en-US" sz="3600">
              <a:latin typeface="Helvetica"/>
              <a:cs typeface="Calibri"/>
            </a:endParaRPr>
          </a:p>
          <a:p>
            <a:pPr marL="571500" indent="-571500">
              <a:buFont typeface="Wingdings"/>
              <a:buChar char="Ø"/>
            </a:pPr>
            <a:r>
              <a:rPr lang="en-US" sz="3600" b="1" err="1">
                <a:latin typeface="Helvetica"/>
                <a:ea typeface="+mn-lt"/>
                <a:cs typeface="+mn-lt"/>
              </a:rPr>
              <a:t>LawyerFee</a:t>
            </a:r>
            <a:r>
              <a:rPr lang="en-US" sz="3600" b="1">
                <a:latin typeface="Helvetica"/>
                <a:ea typeface="+mn-lt"/>
                <a:cs typeface="+mn-lt"/>
              </a:rPr>
              <a:t>  (</a:t>
            </a:r>
            <a:r>
              <a:rPr lang="en-US" sz="3600" b="1" u="sng">
                <a:latin typeface="Helvetica"/>
                <a:ea typeface="+mn-lt"/>
                <a:cs typeface="+mn-lt"/>
              </a:rPr>
              <a:t>Firm, Position</a:t>
            </a:r>
            <a:r>
              <a:rPr lang="en-US" sz="3600" b="1">
                <a:latin typeface="Helvetica"/>
                <a:ea typeface="+mn-lt"/>
                <a:cs typeface="+mn-lt"/>
              </a:rPr>
              <a:t>, Charge) </a:t>
            </a:r>
            <a:endParaRPr lang="en-US">
              <a:latin typeface="Helvetica"/>
              <a:cs typeface="Calibri"/>
            </a:endParaRPr>
          </a:p>
          <a:p>
            <a:endParaRPr lang="en-US" sz="3600" b="1">
              <a:latin typeface="Helvetica"/>
              <a:ea typeface="Calibri"/>
              <a:cs typeface="Calibri"/>
            </a:endParaRPr>
          </a:p>
        </p:txBody>
      </p:sp>
    </p:spTree>
    <p:extLst>
      <p:ext uri="{BB962C8B-B14F-4D97-AF65-F5344CB8AC3E}">
        <p14:creationId xmlns:p14="http://schemas.microsoft.com/office/powerpoint/2010/main" val="32995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47372" y="11"/>
            <a:ext cx="5840730" cy="10287000"/>
          </a:xfrm>
          <a:custGeom>
            <a:avLst/>
            <a:gdLst/>
            <a:ahLst/>
            <a:cxnLst/>
            <a:rect l="l" t="t" r="r" b="b"/>
            <a:pathLst>
              <a:path w="5840730" h="10287000">
                <a:moveTo>
                  <a:pt x="3395688" y="4700473"/>
                </a:moveTo>
                <a:lnTo>
                  <a:pt x="1719160" y="0"/>
                </a:lnTo>
                <a:lnTo>
                  <a:pt x="0" y="0"/>
                </a:lnTo>
                <a:lnTo>
                  <a:pt x="1870544" y="5244452"/>
                </a:lnTo>
                <a:lnTo>
                  <a:pt x="2809202" y="5468353"/>
                </a:lnTo>
                <a:lnTo>
                  <a:pt x="3395688" y="4700473"/>
                </a:lnTo>
                <a:close/>
              </a:path>
              <a:path w="5840730" h="10287000">
                <a:moveTo>
                  <a:pt x="5840615" y="0"/>
                </a:moveTo>
                <a:lnTo>
                  <a:pt x="1889379" y="0"/>
                </a:lnTo>
                <a:lnTo>
                  <a:pt x="3608171" y="4715954"/>
                </a:lnTo>
                <a:lnTo>
                  <a:pt x="3597859" y="4713567"/>
                </a:lnTo>
                <a:lnTo>
                  <a:pt x="3016681" y="5485473"/>
                </a:lnTo>
                <a:lnTo>
                  <a:pt x="4766665" y="10287000"/>
                </a:lnTo>
                <a:lnTo>
                  <a:pt x="5638622" y="10287000"/>
                </a:lnTo>
                <a:lnTo>
                  <a:pt x="5840615" y="10287000"/>
                </a:lnTo>
                <a:lnTo>
                  <a:pt x="5840615" y="8504961"/>
                </a:lnTo>
                <a:lnTo>
                  <a:pt x="5840615" y="0"/>
                </a:lnTo>
                <a:close/>
              </a:path>
            </a:pathLst>
          </a:custGeom>
          <a:solidFill>
            <a:srgbClr val="525252"/>
          </a:solidFill>
        </p:spPr>
        <p:txBody>
          <a:bodyPr wrap="square" lIns="0" tIns="0" rIns="0" bIns="0" rtlCol="0"/>
          <a:lstStyle/>
          <a:p>
            <a:endParaRPr lang="en-US"/>
          </a:p>
        </p:txBody>
      </p:sp>
      <p:sp>
        <p:nvSpPr>
          <p:cNvPr id="3" name="object 3"/>
          <p:cNvSpPr/>
          <p:nvPr/>
        </p:nvSpPr>
        <p:spPr>
          <a:xfrm>
            <a:off x="0" y="7870971"/>
            <a:ext cx="862330" cy="2416175"/>
          </a:xfrm>
          <a:custGeom>
            <a:avLst/>
            <a:gdLst/>
            <a:ahLst/>
            <a:cxnLst/>
            <a:rect l="l" t="t" r="r" b="b"/>
            <a:pathLst>
              <a:path w="862330" h="2416175">
                <a:moveTo>
                  <a:pt x="861727" y="2416028"/>
                </a:moveTo>
                <a:lnTo>
                  <a:pt x="0" y="2416028"/>
                </a:lnTo>
                <a:lnTo>
                  <a:pt x="0" y="0"/>
                </a:lnTo>
                <a:lnTo>
                  <a:pt x="861727" y="2416028"/>
                </a:lnTo>
                <a:close/>
              </a:path>
            </a:pathLst>
          </a:custGeom>
          <a:solidFill>
            <a:srgbClr val="525252"/>
          </a:solidFill>
        </p:spPr>
        <p:txBody>
          <a:bodyPr wrap="square" lIns="0" tIns="0" rIns="0" bIns="0" rtlCol="0"/>
          <a:lstStyle/>
          <a:p>
            <a:endParaRPr lang="en-US"/>
          </a:p>
        </p:txBody>
      </p:sp>
      <p:sp>
        <p:nvSpPr>
          <p:cNvPr id="4" name="object 4"/>
          <p:cNvSpPr txBox="1">
            <a:spLocks noGrp="1"/>
          </p:cNvSpPr>
          <p:nvPr>
            <p:ph type="title"/>
          </p:nvPr>
        </p:nvSpPr>
        <p:spPr>
          <a:xfrm>
            <a:off x="1899294" y="2968490"/>
            <a:ext cx="13471948" cy="2970685"/>
          </a:xfrm>
          <a:prstGeom prst="rect">
            <a:avLst/>
          </a:prstGeom>
        </p:spPr>
        <p:txBody>
          <a:bodyPr vert="horz" wrap="square" lIns="0" tIns="15875" rIns="0" bIns="0" rtlCol="0" anchor="t">
            <a:spAutoFit/>
          </a:bodyPr>
          <a:lstStyle/>
          <a:p>
            <a:pPr marL="12700">
              <a:spcBef>
                <a:spcPts val="125"/>
              </a:spcBef>
            </a:pPr>
            <a:r>
              <a:rPr lang="en-US" sz="9600" spc="20">
                <a:solidFill>
                  <a:srgbClr val="FF3B00"/>
                </a:solidFill>
                <a:latin typeface="Helvetica"/>
                <a:ea typeface="Tahoma"/>
              </a:rPr>
              <a:t>Tables and their</a:t>
            </a:r>
            <a:br>
              <a:rPr lang="en-US" sz="9600" spc="20">
                <a:solidFill>
                  <a:srgbClr val="FF3B00"/>
                </a:solidFill>
                <a:latin typeface="Helvetica"/>
                <a:ea typeface="Tahoma"/>
              </a:rPr>
            </a:br>
            <a:r>
              <a:rPr lang="en-US" sz="9600" spc="20">
                <a:solidFill>
                  <a:srgbClr val="FF3B00"/>
                </a:solidFill>
                <a:latin typeface="Helvetica"/>
                <a:ea typeface="Tahoma"/>
              </a:rPr>
              <a:t>Data</a:t>
            </a:r>
          </a:p>
        </p:txBody>
      </p:sp>
    </p:spTree>
    <p:extLst>
      <p:ext uri="{BB962C8B-B14F-4D97-AF65-F5344CB8AC3E}">
        <p14:creationId xmlns:p14="http://schemas.microsoft.com/office/powerpoint/2010/main" val="2747956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99256" y="3916160"/>
            <a:ext cx="14709309" cy="2047173"/>
          </a:xfrm>
          <a:prstGeom prst="rect">
            <a:avLst/>
          </a:prstGeom>
        </p:spPr>
        <p:txBody>
          <a:bodyPr vert="horz" wrap="square" lIns="0" tIns="12700" rIns="0" bIns="0" rtlCol="0" anchor="t">
            <a:spAutoFit/>
          </a:bodyPr>
          <a:lstStyle/>
          <a:p>
            <a:pPr>
              <a:lnSpc>
                <a:spcPct val="90000"/>
              </a:lnSpc>
              <a:spcBef>
                <a:spcPts val="1000"/>
              </a:spcBef>
            </a:pPr>
            <a:r>
              <a:rPr lang="en-IN" sz="3200" b="1" spc="-50">
                <a:solidFill>
                  <a:srgbClr val="333333"/>
                </a:solidFill>
                <a:latin typeface="Helvetica"/>
                <a:ea typeface="+mn-lt"/>
                <a:cs typeface="+mn-lt"/>
              </a:rPr>
              <a:t>The judiciary is that branch of the government that interprets the law, settles disputes and administers justice to all citizens. The judiciary is considered the watchdog of democracy, and also the guardian of the Constitution. Also it is one of the busiest institutions in our country with there being millions of ongoing and resolved cases. Therefore it becomes important that we have a systematic structure for storing those cases and their details. This database is built for that specific purpose, that is, to have consistent and reliable information about a case. We have also greatly simplified the database such that only the most important details about a case have been stored so that any citizen can easily understand and analyse any case.</a:t>
            </a:r>
            <a:endParaRPr lang="en-US" sz="3200" b="1" spc="-50">
              <a:latin typeface="Helvetica"/>
              <a:ea typeface="+mn-lt"/>
              <a:cs typeface="+mn-lt"/>
            </a:endParaRPr>
          </a:p>
          <a:p>
            <a:pPr marL="285750" indent="-285750">
              <a:lnSpc>
                <a:spcPct val="90000"/>
              </a:lnSpc>
              <a:spcBef>
                <a:spcPts val="1000"/>
              </a:spcBef>
              <a:buFont typeface="Arial"/>
              <a:buChar char="•"/>
            </a:pPr>
            <a:endParaRPr lang="en-US" sz="3200" b="1" spc="-50">
              <a:latin typeface="Helvetica"/>
              <a:ea typeface="+mn-lt"/>
              <a:cs typeface="+mn-lt"/>
            </a:endParaRPr>
          </a:p>
          <a:p>
            <a:pPr marL="12700" marR="5080">
              <a:lnSpc>
                <a:spcPct val="127299"/>
              </a:lnSpc>
              <a:spcBef>
                <a:spcPts val="100"/>
              </a:spcBef>
            </a:pPr>
            <a:endParaRPr lang="en-IN" sz="3200" b="1" spc="-50">
              <a:solidFill>
                <a:srgbClr val="000000"/>
              </a:solidFill>
              <a:latin typeface="Helvetica"/>
              <a:ea typeface="Tahoma"/>
              <a:cs typeface="Tahoma"/>
            </a:endParaRPr>
          </a:p>
        </p:txBody>
      </p:sp>
      <p:sp>
        <p:nvSpPr>
          <p:cNvPr id="3" name="object 3"/>
          <p:cNvSpPr txBox="1">
            <a:spLocks noGrp="1"/>
          </p:cNvSpPr>
          <p:nvPr>
            <p:ph type="title"/>
          </p:nvPr>
        </p:nvSpPr>
        <p:spPr>
          <a:xfrm>
            <a:off x="1199255" y="2174077"/>
            <a:ext cx="7228840" cy="485358"/>
          </a:xfrm>
          <a:prstGeom prst="rect">
            <a:avLst/>
          </a:prstGeom>
        </p:spPr>
        <p:txBody>
          <a:bodyPr vert="horz" wrap="square" lIns="0" tIns="13335" rIns="0" bIns="0" rtlCol="0" anchor="t">
            <a:spAutoFit/>
          </a:bodyPr>
          <a:lstStyle/>
          <a:p>
            <a:pPr marL="12700">
              <a:lnSpc>
                <a:spcPct val="100000"/>
              </a:lnSpc>
              <a:spcBef>
                <a:spcPts val="105"/>
              </a:spcBef>
            </a:pPr>
            <a:r>
              <a:rPr lang="en-US" sz="5800" spc="200">
                <a:solidFill>
                  <a:srgbClr val="FF3B00"/>
                </a:solidFill>
                <a:ea typeface="Tahoma"/>
              </a:rPr>
              <a:t>Overview</a:t>
            </a:r>
          </a:p>
        </p:txBody>
      </p:sp>
    </p:spTree>
    <p:extLst>
      <p:ext uri="{BB962C8B-B14F-4D97-AF65-F5344CB8AC3E}">
        <p14:creationId xmlns:p14="http://schemas.microsoft.com/office/powerpoint/2010/main" val="1693287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pic>
        <p:nvPicPr>
          <p:cNvPr id="6" name="Picture 6" descr="Table&#10;&#10;Description automatically generated">
            <a:extLst>
              <a:ext uri="{FF2B5EF4-FFF2-40B4-BE49-F238E27FC236}">
                <a16:creationId xmlns:a16="http://schemas.microsoft.com/office/drawing/2014/main" id="{E61DECE0-8C11-3615-69BA-DAD163589F8F}"/>
              </a:ext>
            </a:extLst>
          </p:cNvPr>
          <p:cNvPicPr>
            <a:picLocks noChangeAspect="1"/>
          </p:cNvPicPr>
          <p:nvPr/>
        </p:nvPicPr>
        <p:blipFill>
          <a:blip r:embed="rId2"/>
          <a:stretch>
            <a:fillRect/>
          </a:stretch>
        </p:blipFill>
        <p:spPr>
          <a:xfrm>
            <a:off x="611841" y="2669051"/>
            <a:ext cx="16644095" cy="6965956"/>
          </a:xfrm>
          <a:prstGeom prst="rect">
            <a:avLst/>
          </a:prstGeom>
        </p:spPr>
      </p:pic>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rPr>
              <a:t>cases</a:t>
            </a:r>
            <a:endParaRPr lang="en-US" sz="6000">
              <a:solidFill>
                <a:srgbClr val="000000"/>
              </a:solidFill>
              <a:latin typeface="Helvetica"/>
              <a:cs typeface="Helvetica"/>
            </a:endParaRPr>
          </a:p>
        </p:txBody>
      </p:sp>
    </p:spTree>
    <p:extLst>
      <p:ext uri="{BB962C8B-B14F-4D97-AF65-F5344CB8AC3E}">
        <p14:creationId xmlns:p14="http://schemas.microsoft.com/office/powerpoint/2010/main" val="1868127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cs typeface="Helvetica"/>
              </a:rPr>
              <a:t>Lawyer</a:t>
            </a:r>
          </a:p>
        </p:txBody>
      </p:sp>
      <p:pic>
        <p:nvPicPr>
          <p:cNvPr id="4" name="Picture 7" descr="Table&#10;&#10;Description automatically generated">
            <a:extLst>
              <a:ext uri="{FF2B5EF4-FFF2-40B4-BE49-F238E27FC236}">
                <a16:creationId xmlns:a16="http://schemas.microsoft.com/office/drawing/2014/main" id="{AD8B6735-6E5C-2D83-EBB2-87E4231F2BB7}"/>
              </a:ext>
            </a:extLst>
          </p:cNvPr>
          <p:cNvPicPr>
            <a:picLocks noChangeAspect="1"/>
          </p:cNvPicPr>
          <p:nvPr/>
        </p:nvPicPr>
        <p:blipFill>
          <a:blip r:embed="rId2"/>
          <a:stretch>
            <a:fillRect/>
          </a:stretch>
        </p:blipFill>
        <p:spPr>
          <a:xfrm>
            <a:off x="611841" y="2345452"/>
            <a:ext cx="16459199" cy="7226552"/>
          </a:xfrm>
          <a:prstGeom prst="rect">
            <a:avLst/>
          </a:prstGeom>
        </p:spPr>
      </p:pic>
    </p:spTree>
    <p:extLst>
      <p:ext uri="{BB962C8B-B14F-4D97-AF65-F5344CB8AC3E}">
        <p14:creationId xmlns:p14="http://schemas.microsoft.com/office/powerpoint/2010/main" val="2419852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cs typeface="Helvetica"/>
              </a:rPr>
              <a:t>Report</a:t>
            </a:r>
          </a:p>
        </p:txBody>
      </p:sp>
      <p:pic>
        <p:nvPicPr>
          <p:cNvPr id="6" name="Picture 7" descr="Table&#10;&#10;Description automatically generated">
            <a:extLst>
              <a:ext uri="{FF2B5EF4-FFF2-40B4-BE49-F238E27FC236}">
                <a16:creationId xmlns:a16="http://schemas.microsoft.com/office/drawing/2014/main" id="{C9E16832-477C-F0D6-1805-A749CF38E696}"/>
              </a:ext>
            </a:extLst>
          </p:cNvPr>
          <p:cNvPicPr>
            <a:picLocks noChangeAspect="1"/>
          </p:cNvPicPr>
          <p:nvPr/>
        </p:nvPicPr>
        <p:blipFill>
          <a:blip r:embed="rId2"/>
          <a:stretch>
            <a:fillRect/>
          </a:stretch>
        </p:blipFill>
        <p:spPr>
          <a:xfrm>
            <a:off x="611841" y="2374514"/>
            <a:ext cx="16644096" cy="6865867"/>
          </a:xfrm>
          <a:prstGeom prst="rect">
            <a:avLst/>
          </a:prstGeom>
        </p:spPr>
      </p:pic>
    </p:spTree>
    <p:extLst>
      <p:ext uri="{BB962C8B-B14F-4D97-AF65-F5344CB8AC3E}">
        <p14:creationId xmlns:p14="http://schemas.microsoft.com/office/powerpoint/2010/main" val="1208333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cs typeface="Helvetica"/>
              </a:rPr>
              <a:t>decision</a:t>
            </a:r>
          </a:p>
        </p:txBody>
      </p:sp>
      <p:pic>
        <p:nvPicPr>
          <p:cNvPr id="4" name="Picture 7" descr="Table&#10;&#10;Description automatically generated">
            <a:extLst>
              <a:ext uri="{FF2B5EF4-FFF2-40B4-BE49-F238E27FC236}">
                <a16:creationId xmlns:a16="http://schemas.microsoft.com/office/drawing/2014/main" id="{F8A91261-304D-B9CB-0A15-41B70A1B84EB}"/>
              </a:ext>
            </a:extLst>
          </p:cNvPr>
          <p:cNvPicPr>
            <a:picLocks noChangeAspect="1"/>
          </p:cNvPicPr>
          <p:nvPr/>
        </p:nvPicPr>
        <p:blipFill>
          <a:blip r:embed="rId2"/>
          <a:stretch>
            <a:fillRect/>
          </a:stretch>
        </p:blipFill>
        <p:spPr>
          <a:xfrm>
            <a:off x="611841" y="2782613"/>
            <a:ext cx="15954934" cy="6789256"/>
          </a:xfrm>
          <a:prstGeom prst="rect">
            <a:avLst/>
          </a:prstGeom>
        </p:spPr>
      </p:pic>
    </p:spTree>
    <p:extLst>
      <p:ext uri="{BB962C8B-B14F-4D97-AF65-F5344CB8AC3E}">
        <p14:creationId xmlns:p14="http://schemas.microsoft.com/office/powerpoint/2010/main" val="1173544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cs typeface="Helvetica"/>
              </a:rPr>
              <a:t>victim</a:t>
            </a:r>
          </a:p>
        </p:txBody>
      </p:sp>
      <p:pic>
        <p:nvPicPr>
          <p:cNvPr id="6" name="Picture 7" descr="Table&#10;&#10;Description automatically generated">
            <a:extLst>
              <a:ext uri="{FF2B5EF4-FFF2-40B4-BE49-F238E27FC236}">
                <a16:creationId xmlns:a16="http://schemas.microsoft.com/office/drawing/2014/main" id="{5B05133E-D143-1EC1-3702-EFBDE8E22759}"/>
              </a:ext>
            </a:extLst>
          </p:cNvPr>
          <p:cNvPicPr>
            <a:picLocks noChangeAspect="1"/>
          </p:cNvPicPr>
          <p:nvPr/>
        </p:nvPicPr>
        <p:blipFill>
          <a:blip r:embed="rId2"/>
          <a:stretch>
            <a:fillRect/>
          </a:stretch>
        </p:blipFill>
        <p:spPr>
          <a:xfrm>
            <a:off x="611841" y="2409961"/>
            <a:ext cx="14711081" cy="7332857"/>
          </a:xfrm>
          <a:prstGeom prst="rect">
            <a:avLst/>
          </a:prstGeom>
        </p:spPr>
      </p:pic>
    </p:spTree>
    <p:extLst>
      <p:ext uri="{BB962C8B-B14F-4D97-AF65-F5344CB8AC3E}">
        <p14:creationId xmlns:p14="http://schemas.microsoft.com/office/powerpoint/2010/main" val="2986079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cs typeface="Helvetica"/>
              </a:rPr>
              <a:t>guilty</a:t>
            </a:r>
          </a:p>
        </p:txBody>
      </p:sp>
      <p:pic>
        <p:nvPicPr>
          <p:cNvPr id="4" name="Picture 7" descr="Table&#10;&#10;Description automatically generated">
            <a:extLst>
              <a:ext uri="{FF2B5EF4-FFF2-40B4-BE49-F238E27FC236}">
                <a16:creationId xmlns:a16="http://schemas.microsoft.com/office/drawing/2014/main" id="{D6F411DC-30B9-DA07-9513-F7F72F108C18}"/>
              </a:ext>
            </a:extLst>
          </p:cNvPr>
          <p:cNvPicPr>
            <a:picLocks noChangeAspect="1"/>
          </p:cNvPicPr>
          <p:nvPr/>
        </p:nvPicPr>
        <p:blipFill>
          <a:blip r:embed="rId2"/>
          <a:stretch>
            <a:fillRect/>
          </a:stretch>
        </p:blipFill>
        <p:spPr>
          <a:xfrm>
            <a:off x="611841" y="2273629"/>
            <a:ext cx="12895729" cy="7252537"/>
          </a:xfrm>
          <a:prstGeom prst="rect">
            <a:avLst/>
          </a:prstGeom>
        </p:spPr>
      </p:pic>
    </p:spTree>
    <p:extLst>
      <p:ext uri="{BB962C8B-B14F-4D97-AF65-F5344CB8AC3E}">
        <p14:creationId xmlns:p14="http://schemas.microsoft.com/office/powerpoint/2010/main" val="3320064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cs typeface="Helvetica"/>
              </a:rPr>
              <a:t>LawyerFee</a:t>
            </a:r>
          </a:p>
        </p:txBody>
      </p:sp>
      <p:pic>
        <p:nvPicPr>
          <p:cNvPr id="6" name="Picture 7" descr="Table&#10;&#10;Description automatically generated">
            <a:extLst>
              <a:ext uri="{FF2B5EF4-FFF2-40B4-BE49-F238E27FC236}">
                <a16:creationId xmlns:a16="http://schemas.microsoft.com/office/drawing/2014/main" id="{082D2327-FCE3-86BB-A75E-D373D88A91BC}"/>
              </a:ext>
            </a:extLst>
          </p:cNvPr>
          <p:cNvPicPr>
            <a:picLocks noChangeAspect="1"/>
          </p:cNvPicPr>
          <p:nvPr/>
        </p:nvPicPr>
        <p:blipFill>
          <a:blip r:embed="rId2"/>
          <a:stretch>
            <a:fillRect/>
          </a:stretch>
        </p:blipFill>
        <p:spPr>
          <a:xfrm>
            <a:off x="611841" y="2307416"/>
            <a:ext cx="13198286" cy="7437091"/>
          </a:xfrm>
          <a:prstGeom prst="rect">
            <a:avLst/>
          </a:prstGeom>
        </p:spPr>
      </p:pic>
    </p:spTree>
    <p:extLst>
      <p:ext uri="{BB962C8B-B14F-4D97-AF65-F5344CB8AC3E}">
        <p14:creationId xmlns:p14="http://schemas.microsoft.com/office/powerpoint/2010/main" val="2298961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cs typeface="Helvetica"/>
              </a:rPr>
              <a:t>NearestPoliceStation</a:t>
            </a:r>
          </a:p>
        </p:txBody>
      </p:sp>
      <p:pic>
        <p:nvPicPr>
          <p:cNvPr id="8" name="Picture 8" descr="Text&#10;&#10;Description automatically generated">
            <a:extLst>
              <a:ext uri="{FF2B5EF4-FFF2-40B4-BE49-F238E27FC236}">
                <a16:creationId xmlns:a16="http://schemas.microsoft.com/office/drawing/2014/main" id="{D8984897-E88B-92D6-D8FE-CDF3D80DD8BA}"/>
              </a:ext>
            </a:extLst>
          </p:cNvPr>
          <p:cNvPicPr>
            <a:picLocks noChangeAspect="1"/>
          </p:cNvPicPr>
          <p:nvPr/>
        </p:nvPicPr>
        <p:blipFill>
          <a:blip r:embed="rId2"/>
          <a:stretch>
            <a:fillRect/>
          </a:stretch>
        </p:blipFill>
        <p:spPr>
          <a:xfrm>
            <a:off x="611841" y="2441194"/>
            <a:ext cx="12290611" cy="6917407"/>
          </a:xfrm>
          <a:prstGeom prst="rect">
            <a:avLst/>
          </a:prstGeom>
        </p:spPr>
      </p:pic>
    </p:spTree>
    <p:extLst>
      <p:ext uri="{BB962C8B-B14F-4D97-AF65-F5344CB8AC3E}">
        <p14:creationId xmlns:p14="http://schemas.microsoft.com/office/powerpoint/2010/main" val="269209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cs typeface="Helvetica"/>
              </a:rPr>
              <a:t>isJuvenile</a:t>
            </a:r>
          </a:p>
        </p:txBody>
      </p:sp>
      <p:pic>
        <p:nvPicPr>
          <p:cNvPr id="4" name="Picture 5" descr="Table&#10;&#10;Description automatically generated">
            <a:extLst>
              <a:ext uri="{FF2B5EF4-FFF2-40B4-BE49-F238E27FC236}">
                <a16:creationId xmlns:a16="http://schemas.microsoft.com/office/drawing/2014/main" id="{B957F3A5-C3B0-4FA7-FE1C-060FC2EFA577}"/>
              </a:ext>
            </a:extLst>
          </p:cNvPr>
          <p:cNvPicPr>
            <a:picLocks noChangeAspect="1"/>
          </p:cNvPicPr>
          <p:nvPr/>
        </p:nvPicPr>
        <p:blipFill>
          <a:blip r:embed="rId2"/>
          <a:stretch>
            <a:fillRect/>
          </a:stretch>
        </p:blipFill>
        <p:spPr>
          <a:xfrm>
            <a:off x="611841" y="2408184"/>
            <a:ext cx="11265273" cy="7420454"/>
          </a:xfrm>
          <a:prstGeom prst="rect">
            <a:avLst/>
          </a:prstGeom>
        </p:spPr>
      </p:pic>
    </p:spTree>
    <p:extLst>
      <p:ext uri="{BB962C8B-B14F-4D97-AF65-F5344CB8AC3E}">
        <p14:creationId xmlns:p14="http://schemas.microsoft.com/office/powerpoint/2010/main" val="2868620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cs typeface="Helvetica"/>
              </a:rPr>
              <a:t>Lost</a:t>
            </a:r>
          </a:p>
        </p:txBody>
      </p:sp>
      <p:pic>
        <p:nvPicPr>
          <p:cNvPr id="6" name="Picture 7" descr="Table&#10;&#10;Description automatically generated">
            <a:extLst>
              <a:ext uri="{FF2B5EF4-FFF2-40B4-BE49-F238E27FC236}">
                <a16:creationId xmlns:a16="http://schemas.microsoft.com/office/drawing/2014/main" id="{6D5D8F65-0DD7-AD02-9EDC-E21A55E06F70}"/>
              </a:ext>
            </a:extLst>
          </p:cNvPr>
          <p:cNvPicPr>
            <a:picLocks noChangeAspect="1"/>
          </p:cNvPicPr>
          <p:nvPr/>
        </p:nvPicPr>
        <p:blipFill>
          <a:blip r:embed="rId2"/>
          <a:stretch>
            <a:fillRect/>
          </a:stretch>
        </p:blipFill>
        <p:spPr>
          <a:xfrm>
            <a:off x="611841" y="2096273"/>
            <a:ext cx="11719111" cy="7355117"/>
          </a:xfrm>
          <a:prstGeom prst="rect">
            <a:avLst/>
          </a:prstGeom>
        </p:spPr>
      </p:pic>
    </p:spTree>
    <p:extLst>
      <p:ext uri="{BB962C8B-B14F-4D97-AF65-F5344CB8AC3E}">
        <p14:creationId xmlns:p14="http://schemas.microsoft.com/office/powerpoint/2010/main" val="477687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47372" y="11"/>
            <a:ext cx="5840730" cy="10287000"/>
          </a:xfrm>
          <a:custGeom>
            <a:avLst/>
            <a:gdLst/>
            <a:ahLst/>
            <a:cxnLst/>
            <a:rect l="l" t="t" r="r" b="b"/>
            <a:pathLst>
              <a:path w="5840730" h="10287000">
                <a:moveTo>
                  <a:pt x="3395688" y="4700473"/>
                </a:moveTo>
                <a:lnTo>
                  <a:pt x="1719160" y="0"/>
                </a:lnTo>
                <a:lnTo>
                  <a:pt x="0" y="0"/>
                </a:lnTo>
                <a:lnTo>
                  <a:pt x="1870544" y="5244452"/>
                </a:lnTo>
                <a:lnTo>
                  <a:pt x="2809202" y="5468353"/>
                </a:lnTo>
                <a:lnTo>
                  <a:pt x="3395688" y="4700473"/>
                </a:lnTo>
                <a:close/>
              </a:path>
              <a:path w="5840730" h="10287000">
                <a:moveTo>
                  <a:pt x="5840615" y="0"/>
                </a:moveTo>
                <a:lnTo>
                  <a:pt x="1889379" y="0"/>
                </a:lnTo>
                <a:lnTo>
                  <a:pt x="3608171" y="4715954"/>
                </a:lnTo>
                <a:lnTo>
                  <a:pt x="3597859" y="4713567"/>
                </a:lnTo>
                <a:lnTo>
                  <a:pt x="3016681" y="5485473"/>
                </a:lnTo>
                <a:lnTo>
                  <a:pt x="4766665" y="10287000"/>
                </a:lnTo>
                <a:lnTo>
                  <a:pt x="5638622" y="10287000"/>
                </a:lnTo>
                <a:lnTo>
                  <a:pt x="5840615" y="10287000"/>
                </a:lnTo>
                <a:lnTo>
                  <a:pt x="5840615" y="8504961"/>
                </a:lnTo>
                <a:lnTo>
                  <a:pt x="5840615" y="0"/>
                </a:lnTo>
                <a:close/>
              </a:path>
            </a:pathLst>
          </a:custGeom>
          <a:solidFill>
            <a:srgbClr val="525252"/>
          </a:solidFill>
        </p:spPr>
        <p:txBody>
          <a:bodyPr wrap="square" lIns="0" tIns="0" rIns="0" bIns="0" rtlCol="0"/>
          <a:lstStyle/>
          <a:p>
            <a:endParaRPr lang="en-US"/>
          </a:p>
        </p:txBody>
      </p:sp>
      <p:sp>
        <p:nvSpPr>
          <p:cNvPr id="3" name="object 3"/>
          <p:cNvSpPr/>
          <p:nvPr/>
        </p:nvSpPr>
        <p:spPr>
          <a:xfrm>
            <a:off x="0" y="7870971"/>
            <a:ext cx="862330" cy="2416175"/>
          </a:xfrm>
          <a:custGeom>
            <a:avLst/>
            <a:gdLst/>
            <a:ahLst/>
            <a:cxnLst/>
            <a:rect l="l" t="t" r="r" b="b"/>
            <a:pathLst>
              <a:path w="862330" h="2416175">
                <a:moveTo>
                  <a:pt x="861727" y="2416028"/>
                </a:moveTo>
                <a:lnTo>
                  <a:pt x="0" y="2416028"/>
                </a:lnTo>
                <a:lnTo>
                  <a:pt x="0" y="0"/>
                </a:lnTo>
                <a:lnTo>
                  <a:pt x="861727" y="2416028"/>
                </a:lnTo>
                <a:close/>
              </a:path>
            </a:pathLst>
          </a:custGeom>
          <a:solidFill>
            <a:srgbClr val="525252"/>
          </a:solidFill>
        </p:spPr>
        <p:txBody>
          <a:bodyPr wrap="square" lIns="0" tIns="0" rIns="0" bIns="0" rtlCol="0"/>
          <a:lstStyle/>
          <a:p>
            <a:endParaRPr lang="en-US"/>
          </a:p>
        </p:txBody>
      </p:sp>
      <p:sp>
        <p:nvSpPr>
          <p:cNvPr id="4" name="object 4"/>
          <p:cNvSpPr txBox="1">
            <a:spLocks noGrp="1"/>
          </p:cNvSpPr>
          <p:nvPr>
            <p:ph type="title"/>
          </p:nvPr>
        </p:nvSpPr>
        <p:spPr>
          <a:xfrm>
            <a:off x="2942319" y="4266737"/>
            <a:ext cx="8592185" cy="800022"/>
          </a:xfrm>
          <a:prstGeom prst="rect">
            <a:avLst/>
          </a:prstGeom>
        </p:spPr>
        <p:txBody>
          <a:bodyPr vert="horz" wrap="square" lIns="0" tIns="15875" rIns="0" bIns="0" rtlCol="0" anchor="t">
            <a:spAutoFit/>
          </a:bodyPr>
          <a:lstStyle/>
          <a:p>
            <a:pPr marL="12700">
              <a:spcBef>
                <a:spcPts val="125"/>
              </a:spcBef>
            </a:pPr>
            <a:r>
              <a:rPr lang="en-US" sz="9600" spc="20">
                <a:solidFill>
                  <a:srgbClr val="FF3B00"/>
                </a:solidFill>
                <a:latin typeface="Helvetica"/>
              </a:rPr>
              <a:t>E-R Diagrams</a:t>
            </a:r>
            <a:endParaRPr lang="en-US" sz="9600" spc="20">
              <a:solidFill>
                <a:srgbClr val="FF3B00"/>
              </a:solidFill>
              <a:latin typeface="Helvetica"/>
              <a:ea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cs typeface="Helvetica"/>
              </a:rPr>
              <a:t>Defense</a:t>
            </a:r>
          </a:p>
        </p:txBody>
      </p:sp>
      <p:pic>
        <p:nvPicPr>
          <p:cNvPr id="4" name="Picture 7" descr="Table&#10;&#10;Description automatically generated">
            <a:extLst>
              <a:ext uri="{FF2B5EF4-FFF2-40B4-BE49-F238E27FC236}">
                <a16:creationId xmlns:a16="http://schemas.microsoft.com/office/drawing/2014/main" id="{99629569-C5C2-99FA-6B07-DC357E731702}"/>
              </a:ext>
            </a:extLst>
          </p:cNvPr>
          <p:cNvPicPr>
            <a:picLocks noChangeAspect="1"/>
          </p:cNvPicPr>
          <p:nvPr/>
        </p:nvPicPr>
        <p:blipFill>
          <a:blip r:embed="rId2"/>
          <a:stretch>
            <a:fillRect/>
          </a:stretch>
        </p:blipFill>
        <p:spPr>
          <a:xfrm>
            <a:off x="611841" y="2392354"/>
            <a:ext cx="12139331" cy="7216793"/>
          </a:xfrm>
          <a:prstGeom prst="rect">
            <a:avLst/>
          </a:prstGeom>
        </p:spPr>
      </p:pic>
    </p:spTree>
    <p:extLst>
      <p:ext uri="{BB962C8B-B14F-4D97-AF65-F5344CB8AC3E}">
        <p14:creationId xmlns:p14="http://schemas.microsoft.com/office/powerpoint/2010/main" val="902894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01273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rgbClr val="FF3B00"/>
                </a:solidFill>
                <a:latin typeface="Helvetica"/>
                <a:cs typeface="Helvetica"/>
              </a:rPr>
              <a:t>prosecution</a:t>
            </a:r>
          </a:p>
        </p:txBody>
      </p:sp>
      <p:pic>
        <p:nvPicPr>
          <p:cNvPr id="6" name="Picture 7" descr="Table&#10;&#10;Description automatically generated">
            <a:extLst>
              <a:ext uri="{FF2B5EF4-FFF2-40B4-BE49-F238E27FC236}">
                <a16:creationId xmlns:a16="http://schemas.microsoft.com/office/drawing/2014/main" id="{9292BD29-63A7-786C-ACDA-7301A35FB78A}"/>
              </a:ext>
            </a:extLst>
          </p:cNvPr>
          <p:cNvPicPr>
            <a:picLocks noChangeAspect="1"/>
          </p:cNvPicPr>
          <p:nvPr/>
        </p:nvPicPr>
        <p:blipFill>
          <a:blip r:embed="rId2"/>
          <a:stretch>
            <a:fillRect/>
          </a:stretch>
        </p:blipFill>
        <p:spPr>
          <a:xfrm>
            <a:off x="611841" y="2559669"/>
            <a:ext cx="12525933" cy="7083867"/>
          </a:xfrm>
          <a:prstGeom prst="rect">
            <a:avLst/>
          </a:prstGeom>
        </p:spPr>
      </p:pic>
    </p:spTree>
    <p:extLst>
      <p:ext uri="{BB962C8B-B14F-4D97-AF65-F5344CB8AC3E}">
        <p14:creationId xmlns:p14="http://schemas.microsoft.com/office/powerpoint/2010/main" val="1934556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47372" y="11"/>
            <a:ext cx="5840730" cy="10287000"/>
          </a:xfrm>
          <a:custGeom>
            <a:avLst/>
            <a:gdLst/>
            <a:ahLst/>
            <a:cxnLst/>
            <a:rect l="l" t="t" r="r" b="b"/>
            <a:pathLst>
              <a:path w="5840730" h="10287000">
                <a:moveTo>
                  <a:pt x="3395688" y="4700473"/>
                </a:moveTo>
                <a:lnTo>
                  <a:pt x="1719160" y="0"/>
                </a:lnTo>
                <a:lnTo>
                  <a:pt x="0" y="0"/>
                </a:lnTo>
                <a:lnTo>
                  <a:pt x="1870544" y="5244452"/>
                </a:lnTo>
                <a:lnTo>
                  <a:pt x="2809202" y="5468353"/>
                </a:lnTo>
                <a:lnTo>
                  <a:pt x="3395688" y="4700473"/>
                </a:lnTo>
                <a:close/>
              </a:path>
              <a:path w="5840730" h="10287000">
                <a:moveTo>
                  <a:pt x="5840615" y="0"/>
                </a:moveTo>
                <a:lnTo>
                  <a:pt x="1889379" y="0"/>
                </a:lnTo>
                <a:lnTo>
                  <a:pt x="3608171" y="4715954"/>
                </a:lnTo>
                <a:lnTo>
                  <a:pt x="3597859" y="4713567"/>
                </a:lnTo>
                <a:lnTo>
                  <a:pt x="3016681" y="5485473"/>
                </a:lnTo>
                <a:lnTo>
                  <a:pt x="4766665" y="10287000"/>
                </a:lnTo>
                <a:lnTo>
                  <a:pt x="5638622" y="10287000"/>
                </a:lnTo>
                <a:lnTo>
                  <a:pt x="5840615" y="10287000"/>
                </a:lnTo>
                <a:lnTo>
                  <a:pt x="5840615" y="8504961"/>
                </a:lnTo>
                <a:lnTo>
                  <a:pt x="5840615" y="0"/>
                </a:lnTo>
                <a:close/>
              </a:path>
            </a:pathLst>
          </a:custGeom>
          <a:solidFill>
            <a:srgbClr val="525252"/>
          </a:solidFill>
        </p:spPr>
        <p:txBody>
          <a:bodyPr wrap="square" lIns="0" tIns="0" rIns="0" bIns="0" rtlCol="0"/>
          <a:lstStyle/>
          <a:p>
            <a:endParaRPr lang="en-US"/>
          </a:p>
        </p:txBody>
      </p:sp>
      <p:sp>
        <p:nvSpPr>
          <p:cNvPr id="3" name="object 3"/>
          <p:cNvSpPr/>
          <p:nvPr/>
        </p:nvSpPr>
        <p:spPr>
          <a:xfrm>
            <a:off x="0" y="7870971"/>
            <a:ext cx="862330" cy="2416175"/>
          </a:xfrm>
          <a:custGeom>
            <a:avLst/>
            <a:gdLst/>
            <a:ahLst/>
            <a:cxnLst/>
            <a:rect l="l" t="t" r="r" b="b"/>
            <a:pathLst>
              <a:path w="862330" h="2416175">
                <a:moveTo>
                  <a:pt x="861727" y="2416028"/>
                </a:moveTo>
                <a:lnTo>
                  <a:pt x="0" y="2416028"/>
                </a:lnTo>
                <a:lnTo>
                  <a:pt x="0" y="0"/>
                </a:lnTo>
                <a:lnTo>
                  <a:pt x="861727" y="2416028"/>
                </a:lnTo>
                <a:close/>
              </a:path>
            </a:pathLst>
          </a:custGeom>
          <a:solidFill>
            <a:srgbClr val="525252"/>
          </a:solidFill>
        </p:spPr>
        <p:txBody>
          <a:bodyPr wrap="square" lIns="0" tIns="0" rIns="0" bIns="0" rtlCol="0"/>
          <a:lstStyle/>
          <a:p>
            <a:endParaRPr lang="en-US"/>
          </a:p>
        </p:txBody>
      </p:sp>
      <p:sp>
        <p:nvSpPr>
          <p:cNvPr id="4" name="object 4"/>
          <p:cNvSpPr txBox="1">
            <a:spLocks noGrp="1"/>
          </p:cNvSpPr>
          <p:nvPr>
            <p:ph type="title"/>
          </p:nvPr>
        </p:nvSpPr>
        <p:spPr>
          <a:xfrm>
            <a:off x="2151426" y="4296387"/>
            <a:ext cx="13471948" cy="1493358"/>
          </a:xfrm>
          <a:prstGeom prst="rect">
            <a:avLst/>
          </a:prstGeom>
        </p:spPr>
        <p:txBody>
          <a:bodyPr vert="horz" wrap="square" lIns="0" tIns="15875" rIns="0" bIns="0" rtlCol="0" anchor="t">
            <a:spAutoFit/>
          </a:bodyPr>
          <a:lstStyle/>
          <a:p>
            <a:pPr marL="12700">
              <a:spcBef>
                <a:spcPts val="125"/>
              </a:spcBef>
            </a:pPr>
            <a:r>
              <a:rPr lang="en-US" sz="9600" spc="20">
                <a:solidFill>
                  <a:srgbClr val="FF3B00"/>
                </a:solidFill>
                <a:latin typeface="Helvetica"/>
                <a:ea typeface="Tahoma"/>
              </a:rPr>
              <a:t>SQL Queries</a:t>
            </a:r>
          </a:p>
        </p:txBody>
      </p:sp>
    </p:spTree>
    <p:extLst>
      <p:ext uri="{BB962C8B-B14F-4D97-AF65-F5344CB8AC3E}">
        <p14:creationId xmlns:p14="http://schemas.microsoft.com/office/powerpoint/2010/main" val="3189298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496825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rgbClr val="FF0000"/>
                </a:solidFill>
                <a:latin typeface="Helvetica"/>
                <a:cs typeface="Calibri"/>
              </a:rPr>
              <a:t>Display</a:t>
            </a:r>
            <a:r>
              <a:rPr lang="en-US" sz="6000">
                <a:solidFill>
                  <a:srgbClr val="FF0000"/>
                </a:solidFill>
                <a:latin typeface="Helvetica"/>
                <a:ea typeface="+mn-lt"/>
                <a:cs typeface="+mn-lt"/>
              </a:rPr>
              <a:t> all convicts who spent 10 or more years in Jail.</a:t>
            </a:r>
            <a:endParaRPr lang="en-US" sz="6000">
              <a:solidFill>
                <a:srgbClr val="FF0000"/>
              </a:solidFill>
              <a:latin typeface="Helvetica"/>
              <a:cs typeface="Calibri"/>
            </a:endParaRPr>
          </a:p>
        </p:txBody>
      </p:sp>
      <p:pic>
        <p:nvPicPr>
          <p:cNvPr id="4" name="Picture 7">
            <a:extLst>
              <a:ext uri="{FF2B5EF4-FFF2-40B4-BE49-F238E27FC236}">
                <a16:creationId xmlns:a16="http://schemas.microsoft.com/office/drawing/2014/main" id="{6A19BC17-CA39-60A9-3D76-251A422B8A68}"/>
              </a:ext>
            </a:extLst>
          </p:cNvPr>
          <p:cNvPicPr>
            <a:picLocks noChangeAspect="1"/>
          </p:cNvPicPr>
          <p:nvPr/>
        </p:nvPicPr>
        <p:blipFill>
          <a:blip r:embed="rId2"/>
          <a:stretch>
            <a:fillRect/>
          </a:stretch>
        </p:blipFill>
        <p:spPr>
          <a:xfrm>
            <a:off x="611841" y="3921575"/>
            <a:ext cx="16644096" cy="5133262"/>
          </a:xfrm>
          <a:prstGeom prst="rect">
            <a:avLst/>
          </a:prstGeom>
        </p:spPr>
      </p:pic>
    </p:spTree>
    <p:extLst>
      <p:ext uri="{BB962C8B-B14F-4D97-AF65-F5344CB8AC3E}">
        <p14:creationId xmlns:p14="http://schemas.microsoft.com/office/powerpoint/2010/main" val="47911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496825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rgbClr val="FF0000"/>
                </a:solidFill>
                <a:latin typeface="Helvetica"/>
                <a:cs typeface="Calibri"/>
              </a:rPr>
              <a:t>Display</a:t>
            </a:r>
            <a:r>
              <a:rPr lang="en-US" sz="6000">
                <a:solidFill>
                  <a:srgbClr val="FF0000"/>
                </a:solidFill>
                <a:latin typeface="Helvetica"/>
                <a:ea typeface="+mn-lt"/>
                <a:cs typeface="+mn-lt"/>
              </a:rPr>
              <a:t> case details where crime was Murder or Theft.</a:t>
            </a:r>
            <a:endParaRPr lang="en-US" sz="6000">
              <a:solidFill>
                <a:srgbClr val="FF0000"/>
              </a:solidFill>
              <a:latin typeface="Helvetica"/>
              <a:cs typeface="Calibri"/>
            </a:endParaRPr>
          </a:p>
        </p:txBody>
      </p:sp>
      <p:pic>
        <p:nvPicPr>
          <p:cNvPr id="6" name="Picture 7" descr="Table&#10;&#10;Description automatically generated">
            <a:extLst>
              <a:ext uri="{FF2B5EF4-FFF2-40B4-BE49-F238E27FC236}">
                <a16:creationId xmlns:a16="http://schemas.microsoft.com/office/drawing/2014/main" id="{B315C196-DA9E-5DB3-C584-5638D0CB7D7C}"/>
              </a:ext>
            </a:extLst>
          </p:cNvPr>
          <p:cNvPicPr>
            <a:picLocks noChangeAspect="1"/>
          </p:cNvPicPr>
          <p:nvPr/>
        </p:nvPicPr>
        <p:blipFill>
          <a:blip r:embed="rId2"/>
          <a:stretch>
            <a:fillRect/>
          </a:stretch>
        </p:blipFill>
        <p:spPr>
          <a:xfrm>
            <a:off x="611841" y="3647969"/>
            <a:ext cx="16913037" cy="4150871"/>
          </a:xfrm>
          <a:prstGeom prst="rect">
            <a:avLst/>
          </a:prstGeom>
        </p:spPr>
      </p:pic>
    </p:spTree>
    <p:extLst>
      <p:ext uri="{BB962C8B-B14F-4D97-AF65-F5344CB8AC3E}">
        <p14:creationId xmlns:p14="http://schemas.microsoft.com/office/powerpoint/2010/main" val="4223501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496825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rgbClr val="FF0000"/>
                </a:solidFill>
                <a:latin typeface="Helvetica"/>
                <a:cs typeface="Calibri"/>
              </a:rPr>
              <a:t>Display all cases where there were multiple victims.</a:t>
            </a:r>
          </a:p>
        </p:txBody>
      </p:sp>
      <p:pic>
        <p:nvPicPr>
          <p:cNvPr id="4" name="Picture 7">
            <a:extLst>
              <a:ext uri="{FF2B5EF4-FFF2-40B4-BE49-F238E27FC236}">
                <a16:creationId xmlns:a16="http://schemas.microsoft.com/office/drawing/2014/main" id="{F9A8A75B-CB09-D5D8-6182-20C480A01187}"/>
              </a:ext>
            </a:extLst>
          </p:cNvPr>
          <p:cNvPicPr>
            <a:picLocks noChangeAspect="1"/>
          </p:cNvPicPr>
          <p:nvPr/>
        </p:nvPicPr>
        <p:blipFill>
          <a:blip r:embed="rId2"/>
          <a:stretch>
            <a:fillRect/>
          </a:stretch>
        </p:blipFill>
        <p:spPr>
          <a:xfrm>
            <a:off x="611841" y="4076447"/>
            <a:ext cx="16929848" cy="3714135"/>
          </a:xfrm>
          <a:prstGeom prst="rect">
            <a:avLst/>
          </a:prstGeom>
        </p:spPr>
      </p:pic>
    </p:spTree>
    <p:extLst>
      <p:ext uri="{BB962C8B-B14F-4D97-AF65-F5344CB8AC3E}">
        <p14:creationId xmlns:p14="http://schemas.microsoft.com/office/powerpoint/2010/main" val="4041989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496825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rgbClr val="FF0000"/>
                </a:solidFill>
                <a:latin typeface="Helvetica"/>
                <a:cs typeface="Calibri"/>
              </a:rPr>
              <a:t>Display all persons who were murdered.</a:t>
            </a:r>
          </a:p>
        </p:txBody>
      </p:sp>
      <p:pic>
        <p:nvPicPr>
          <p:cNvPr id="6" name="Picture 7" descr="A picture containing graphical user interface&#10;&#10;Description automatically generated">
            <a:extLst>
              <a:ext uri="{FF2B5EF4-FFF2-40B4-BE49-F238E27FC236}">
                <a16:creationId xmlns:a16="http://schemas.microsoft.com/office/drawing/2014/main" id="{456246B0-EFF1-D5BF-031E-869EBAEB9531}"/>
              </a:ext>
            </a:extLst>
          </p:cNvPr>
          <p:cNvPicPr>
            <a:picLocks noChangeAspect="1"/>
          </p:cNvPicPr>
          <p:nvPr/>
        </p:nvPicPr>
        <p:blipFill>
          <a:blip r:embed="rId2"/>
          <a:stretch>
            <a:fillRect/>
          </a:stretch>
        </p:blipFill>
        <p:spPr>
          <a:xfrm>
            <a:off x="611841" y="3654605"/>
            <a:ext cx="16997082" cy="4103981"/>
          </a:xfrm>
          <a:prstGeom prst="rect">
            <a:avLst/>
          </a:prstGeom>
        </p:spPr>
      </p:pic>
    </p:spTree>
    <p:extLst>
      <p:ext uri="{BB962C8B-B14F-4D97-AF65-F5344CB8AC3E}">
        <p14:creationId xmlns:p14="http://schemas.microsoft.com/office/powerpoint/2010/main" val="1457131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613521" y="857251"/>
            <a:ext cx="1496825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rgbClr val="FF0000"/>
                </a:solidFill>
                <a:latin typeface="Helvetica"/>
                <a:cs typeface="Calibri"/>
              </a:rPr>
              <a:t>Show Lawyers who defended clients accused of murder.</a:t>
            </a:r>
          </a:p>
        </p:txBody>
      </p:sp>
      <p:pic>
        <p:nvPicPr>
          <p:cNvPr id="8" name="Picture 8">
            <a:extLst>
              <a:ext uri="{FF2B5EF4-FFF2-40B4-BE49-F238E27FC236}">
                <a16:creationId xmlns:a16="http://schemas.microsoft.com/office/drawing/2014/main" id="{83C309A5-2E01-89B0-C2CF-228F3D3FA26B}"/>
              </a:ext>
            </a:extLst>
          </p:cNvPr>
          <p:cNvPicPr>
            <a:picLocks noChangeAspect="1"/>
          </p:cNvPicPr>
          <p:nvPr/>
        </p:nvPicPr>
        <p:blipFill>
          <a:blip r:embed="rId2"/>
          <a:stretch>
            <a:fillRect/>
          </a:stretch>
        </p:blipFill>
        <p:spPr>
          <a:xfrm>
            <a:off x="611841" y="3624036"/>
            <a:ext cx="17350068" cy="4249162"/>
          </a:xfrm>
          <a:prstGeom prst="rect">
            <a:avLst/>
          </a:prstGeom>
        </p:spPr>
      </p:pic>
    </p:spTree>
    <p:extLst>
      <p:ext uri="{BB962C8B-B14F-4D97-AF65-F5344CB8AC3E}">
        <p14:creationId xmlns:p14="http://schemas.microsoft.com/office/powerpoint/2010/main" val="1670201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47372" y="11"/>
            <a:ext cx="5840730" cy="10287000"/>
          </a:xfrm>
          <a:custGeom>
            <a:avLst/>
            <a:gdLst/>
            <a:ahLst/>
            <a:cxnLst/>
            <a:rect l="l" t="t" r="r" b="b"/>
            <a:pathLst>
              <a:path w="5840730" h="10287000">
                <a:moveTo>
                  <a:pt x="3395688" y="4700473"/>
                </a:moveTo>
                <a:lnTo>
                  <a:pt x="1719160" y="0"/>
                </a:lnTo>
                <a:lnTo>
                  <a:pt x="0" y="0"/>
                </a:lnTo>
                <a:lnTo>
                  <a:pt x="1870544" y="5244452"/>
                </a:lnTo>
                <a:lnTo>
                  <a:pt x="2809202" y="5468353"/>
                </a:lnTo>
                <a:lnTo>
                  <a:pt x="3395688" y="4700473"/>
                </a:lnTo>
                <a:close/>
              </a:path>
              <a:path w="5840730" h="10287000">
                <a:moveTo>
                  <a:pt x="5840615" y="0"/>
                </a:moveTo>
                <a:lnTo>
                  <a:pt x="1889379" y="0"/>
                </a:lnTo>
                <a:lnTo>
                  <a:pt x="3608171" y="4715954"/>
                </a:lnTo>
                <a:lnTo>
                  <a:pt x="3597859" y="4713567"/>
                </a:lnTo>
                <a:lnTo>
                  <a:pt x="3016681" y="5485473"/>
                </a:lnTo>
                <a:lnTo>
                  <a:pt x="4766665" y="10287000"/>
                </a:lnTo>
                <a:lnTo>
                  <a:pt x="5638622" y="10287000"/>
                </a:lnTo>
                <a:lnTo>
                  <a:pt x="5840615" y="10287000"/>
                </a:lnTo>
                <a:lnTo>
                  <a:pt x="5840615" y="8504961"/>
                </a:lnTo>
                <a:lnTo>
                  <a:pt x="5840615" y="0"/>
                </a:lnTo>
                <a:close/>
              </a:path>
            </a:pathLst>
          </a:custGeom>
          <a:solidFill>
            <a:srgbClr val="525252"/>
          </a:solidFill>
        </p:spPr>
        <p:txBody>
          <a:bodyPr wrap="square" lIns="0" tIns="0" rIns="0" bIns="0" rtlCol="0"/>
          <a:lstStyle/>
          <a:p>
            <a:endParaRPr lang="en-US"/>
          </a:p>
        </p:txBody>
      </p:sp>
      <p:sp>
        <p:nvSpPr>
          <p:cNvPr id="3" name="object 3"/>
          <p:cNvSpPr/>
          <p:nvPr/>
        </p:nvSpPr>
        <p:spPr>
          <a:xfrm>
            <a:off x="0" y="7870971"/>
            <a:ext cx="862330" cy="2416175"/>
          </a:xfrm>
          <a:custGeom>
            <a:avLst/>
            <a:gdLst/>
            <a:ahLst/>
            <a:cxnLst/>
            <a:rect l="l" t="t" r="r" b="b"/>
            <a:pathLst>
              <a:path w="862330" h="2416175">
                <a:moveTo>
                  <a:pt x="861727" y="2416028"/>
                </a:moveTo>
                <a:lnTo>
                  <a:pt x="0" y="2416028"/>
                </a:lnTo>
                <a:lnTo>
                  <a:pt x="0" y="0"/>
                </a:lnTo>
                <a:lnTo>
                  <a:pt x="861727" y="2416028"/>
                </a:lnTo>
                <a:close/>
              </a:path>
            </a:pathLst>
          </a:custGeom>
          <a:solidFill>
            <a:srgbClr val="525252"/>
          </a:solidFill>
        </p:spPr>
        <p:txBody>
          <a:bodyPr wrap="square" lIns="0" tIns="0" rIns="0" bIns="0" rtlCol="0"/>
          <a:lstStyle/>
          <a:p>
            <a:endParaRPr lang="en-US"/>
          </a:p>
        </p:txBody>
      </p:sp>
      <p:sp>
        <p:nvSpPr>
          <p:cNvPr id="4" name="object 4"/>
          <p:cNvSpPr txBox="1">
            <a:spLocks noGrp="1"/>
          </p:cNvSpPr>
          <p:nvPr>
            <p:ph type="title"/>
          </p:nvPr>
        </p:nvSpPr>
        <p:spPr>
          <a:xfrm>
            <a:off x="2151426" y="4296387"/>
            <a:ext cx="13471948" cy="1493358"/>
          </a:xfrm>
          <a:prstGeom prst="rect">
            <a:avLst/>
          </a:prstGeom>
        </p:spPr>
        <p:txBody>
          <a:bodyPr vert="horz" wrap="square" lIns="0" tIns="15875" rIns="0" bIns="0" rtlCol="0" anchor="t">
            <a:spAutoFit/>
          </a:bodyPr>
          <a:lstStyle/>
          <a:p>
            <a:pPr marL="12700">
              <a:spcBef>
                <a:spcPts val="125"/>
              </a:spcBef>
            </a:pPr>
            <a:r>
              <a:rPr lang="en-US" sz="9600" spc="20">
                <a:solidFill>
                  <a:srgbClr val="FF3B00"/>
                </a:solidFill>
                <a:latin typeface="Helvetica"/>
                <a:ea typeface="Tahoma"/>
              </a:rPr>
              <a:t>RELAX Queries</a:t>
            </a:r>
          </a:p>
        </p:txBody>
      </p:sp>
    </p:spTree>
    <p:extLst>
      <p:ext uri="{BB962C8B-B14F-4D97-AF65-F5344CB8AC3E}">
        <p14:creationId xmlns:p14="http://schemas.microsoft.com/office/powerpoint/2010/main" val="4016239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593468" y="135356"/>
            <a:ext cx="1496825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FF0000"/>
                </a:solidFill>
                <a:latin typeface="Helvetica"/>
                <a:cs typeface="Calibri"/>
              </a:rPr>
              <a:t>Show All Lawyer's </a:t>
            </a:r>
            <a:r>
              <a:rPr lang="en-US" sz="5400" dirty="0" err="1">
                <a:solidFill>
                  <a:srgbClr val="FF0000"/>
                </a:solidFill>
                <a:latin typeface="Helvetica"/>
                <a:cs typeface="Calibri"/>
              </a:rPr>
              <a:t>ID,name</a:t>
            </a:r>
            <a:r>
              <a:rPr lang="en-US" sz="5400" dirty="0">
                <a:solidFill>
                  <a:srgbClr val="FF0000"/>
                </a:solidFill>
                <a:latin typeface="Helvetica"/>
                <a:cs typeface="Calibri"/>
              </a:rPr>
              <a:t> who have fought the cases greater than 200.</a:t>
            </a:r>
          </a:p>
        </p:txBody>
      </p:sp>
      <p:pic>
        <p:nvPicPr>
          <p:cNvPr id="6" name="Picture 8" descr="A picture containing graphical user interface&#10;&#10;Description automatically generated">
            <a:extLst>
              <a:ext uri="{FF2B5EF4-FFF2-40B4-BE49-F238E27FC236}">
                <a16:creationId xmlns:a16="http://schemas.microsoft.com/office/drawing/2014/main" id="{16763B0C-CD4A-8C8A-4F16-F139F37E0829}"/>
              </a:ext>
            </a:extLst>
          </p:cNvPr>
          <p:cNvPicPr>
            <a:picLocks noChangeAspect="1"/>
          </p:cNvPicPr>
          <p:nvPr/>
        </p:nvPicPr>
        <p:blipFill>
          <a:blip r:embed="rId2"/>
          <a:stretch>
            <a:fillRect/>
          </a:stretch>
        </p:blipFill>
        <p:spPr>
          <a:xfrm>
            <a:off x="3922295" y="1775085"/>
            <a:ext cx="7656094" cy="8401196"/>
          </a:xfrm>
          <a:prstGeom prst="rect">
            <a:avLst/>
          </a:prstGeom>
        </p:spPr>
      </p:pic>
    </p:spTree>
    <p:extLst>
      <p:ext uri="{BB962C8B-B14F-4D97-AF65-F5344CB8AC3E}">
        <p14:creationId xmlns:p14="http://schemas.microsoft.com/office/powerpoint/2010/main" val="32618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275E5F63-E9D3-3E4A-B6B0-EFCF913AF108}"/>
              </a:ext>
            </a:extLst>
          </p:cNvPr>
          <p:cNvPicPr>
            <a:picLocks noChangeAspect="1"/>
          </p:cNvPicPr>
          <p:nvPr/>
        </p:nvPicPr>
        <p:blipFill>
          <a:blip r:embed="rId2"/>
          <a:stretch>
            <a:fillRect/>
          </a:stretch>
        </p:blipFill>
        <p:spPr>
          <a:xfrm>
            <a:off x="-115909" y="2325"/>
            <a:ext cx="18342734" cy="10282351"/>
          </a:xfrm>
          <a:prstGeom prst="rect">
            <a:avLst/>
          </a:prstGeom>
        </p:spPr>
      </p:pic>
    </p:spTree>
    <p:extLst>
      <p:ext uri="{BB962C8B-B14F-4D97-AF65-F5344CB8AC3E}">
        <p14:creationId xmlns:p14="http://schemas.microsoft.com/office/powerpoint/2010/main" val="723757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593468" y="135356"/>
            <a:ext cx="1496825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FF0000"/>
                </a:solidFill>
                <a:latin typeface="Helvetica"/>
                <a:cs typeface="Calibri"/>
              </a:rPr>
              <a:t>Show All Report's ID, Complainant that are filed at </a:t>
            </a:r>
            <a:r>
              <a:rPr lang="en-US" sz="5400" dirty="0" err="1">
                <a:solidFill>
                  <a:srgbClr val="FF0000"/>
                </a:solidFill>
                <a:latin typeface="Helvetica"/>
                <a:cs typeface="Calibri"/>
              </a:rPr>
              <a:t>Colaba</a:t>
            </a:r>
            <a:r>
              <a:rPr lang="en-US" sz="5400" dirty="0">
                <a:solidFill>
                  <a:srgbClr val="FF0000"/>
                </a:solidFill>
                <a:latin typeface="Helvetica"/>
                <a:cs typeface="Calibri"/>
              </a:rPr>
              <a:t> Police Station. </a:t>
            </a:r>
          </a:p>
        </p:txBody>
      </p:sp>
      <p:pic>
        <p:nvPicPr>
          <p:cNvPr id="6" name="Picture 7">
            <a:extLst>
              <a:ext uri="{FF2B5EF4-FFF2-40B4-BE49-F238E27FC236}">
                <a16:creationId xmlns:a16="http://schemas.microsoft.com/office/drawing/2014/main" id="{1F51E766-F01F-CAA1-6200-ED154F2B423A}"/>
              </a:ext>
            </a:extLst>
          </p:cNvPr>
          <p:cNvPicPr>
            <a:picLocks noChangeAspect="1"/>
          </p:cNvPicPr>
          <p:nvPr/>
        </p:nvPicPr>
        <p:blipFill>
          <a:blip r:embed="rId2"/>
          <a:stretch>
            <a:fillRect/>
          </a:stretch>
        </p:blipFill>
        <p:spPr>
          <a:xfrm>
            <a:off x="252663" y="2050137"/>
            <a:ext cx="5530515" cy="7851093"/>
          </a:xfrm>
          <a:prstGeom prst="rect">
            <a:avLst/>
          </a:prstGeom>
        </p:spPr>
      </p:pic>
      <p:pic>
        <p:nvPicPr>
          <p:cNvPr id="8" name="Picture 8">
            <a:extLst>
              <a:ext uri="{FF2B5EF4-FFF2-40B4-BE49-F238E27FC236}">
                <a16:creationId xmlns:a16="http://schemas.microsoft.com/office/drawing/2014/main" id="{3A9CA505-785E-0F0D-B6CC-9C355BEB8BC8}"/>
              </a:ext>
            </a:extLst>
          </p:cNvPr>
          <p:cNvPicPr>
            <a:picLocks noChangeAspect="1"/>
          </p:cNvPicPr>
          <p:nvPr/>
        </p:nvPicPr>
        <p:blipFill>
          <a:blip r:embed="rId3"/>
          <a:stretch>
            <a:fillRect/>
          </a:stretch>
        </p:blipFill>
        <p:spPr>
          <a:xfrm>
            <a:off x="6749716" y="2385308"/>
            <a:ext cx="11085094" cy="6458856"/>
          </a:xfrm>
          <a:prstGeom prst="rect">
            <a:avLst/>
          </a:prstGeom>
        </p:spPr>
      </p:pic>
    </p:spTree>
    <p:extLst>
      <p:ext uri="{BB962C8B-B14F-4D97-AF65-F5344CB8AC3E}">
        <p14:creationId xmlns:p14="http://schemas.microsoft.com/office/powerpoint/2010/main" val="2284287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593468" y="135356"/>
            <a:ext cx="1496825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FF0000"/>
                </a:solidFill>
                <a:latin typeface="Helvetica"/>
                <a:cs typeface="Calibri"/>
              </a:rPr>
              <a:t>Show all the Case's ID that are fought by Lawyers at Senior Associate position.</a:t>
            </a:r>
          </a:p>
        </p:txBody>
      </p:sp>
      <p:pic>
        <p:nvPicPr>
          <p:cNvPr id="6" name="Picture 7" descr="Diagram&#10;&#10;Description automatically generated">
            <a:extLst>
              <a:ext uri="{FF2B5EF4-FFF2-40B4-BE49-F238E27FC236}">
                <a16:creationId xmlns:a16="http://schemas.microsoft.com/office/drawing/2014/main" id="{69B7B568-913D-576E-1DAB-CC6ADC30A9D6}"/>
              </a:ext>
            </a:extLst>
          </p:cNvPr>
          <p:cNvPicPr>
            <a:picLocks noChangeAspect="1"/>
          </p:cNvPicPr>
          <p:nvPr/>
        </p:nvPicPr>
        <p:blipFill>
          <a:blip r:embed="rId2"/>
          <a:stretch>
            <a:fillRect/>
          </a:stretch>
        </p:blipFill>
        <p:spPr>
          <a:xfrm>
            <a:off x="12032" y="1689574"/>
            <a:ext cx="7174830" cy="8331590"/>
          </a:xfrm>
          <a:prstGeom prst="rect">
            <a:avLst/>
          </a:prstGeom>
        </p:spPr>
      </p:pic>
      <p:pic>
        <p:nvPicPr>
          <p:cNvPr id="8" name="Picture 8" descr="Table&#10;&#10;Description automatically generated">
            <a:extLst>
              <a:ext uri="{FF2B5EF4-FFF2-40B4-BE49-F238E27FC236}">
                <a16:creationId xmlns:a16="http://schemas.microsoft.com/office/drawing/2014/main" id="{7179623D-6AD9-6417-88D4-3E65DB4C7A1E}"/>
              </a:ext>
            </a:extLst>
          </p:cNvPr>
          <p:cNvPicPr>
            <a:picLocks noChangeAspect="1"/>
          </p:cNvPicPr>
          <p:nvPr/>
        </p:nvPicPr>
        <p:blipFill>
          <a:blip r:embed="rId3"/>
          <a:stretch>
            <a:fillRect/>
          </a:stretch>
        </p:blipFill>
        <p:spPr>
          <a:xfrm>
            <a:off x="7371347" y="1906445"/>
            <a:ext cx="10603831" cy="7897846"/>
          </a:xfrm>
          <a:prstGeom prst="rect">
            <a:avLst/>
          </a:prstGeom>
        </p:spPr>
      </p:pic>
    </p:spTree>
    <p:extLst>
      <p:ext uri="{BB962C8B-B14F-4D97-AF65-F5344CB8AC3E}">
        <p14:creationId xmlns:p14="http://schemas.microsoft.com/office/powerpoint/2010/main" val="417217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593468" y="135356"/>
            <a:ext cx="149682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FF0000"/>
                </a:solidFill>
                <a:latin typeface="Helvetica"/>
                <a:cs typeface="Calibri"/>
              </a:rPr>
              <a:t>Show the names of all female victims.</a:t>
            </a:r>
          </a:p>
        </p:txBody>
      </p:sp>
      <p:pic>
        <p:nvPicPr>
          <p:cNvPr id="6" name="Picture 7" descr="Diagram&#10;&#10;Description automatically generated">
            <a:extLst>
              <a:ext uri="{FF2B5EF4-FFF2-40B4-BE49-F238E27FC236}">
                <a16:creationId xmlns:a16="http://schemas.microsoft.com/office/drawing/2014/main" id="{65C5CB31-F278-5BD0-605F-A1475BAB238A}"/>
              </a:ext>
            </a:extLst>
          </p:cNvPr>
          <p:cNvPicPr>
            <a:picLocks noChangeAspect="1"/>
          </p:cNvPicPr>
          <p:nvPr/>
        </p:nvPicPr>
        <p:blipFill>
          <a:blip r:embed="rId2"/>
          <a:stretch>
            <a:fillRect/>
          </a:stretch>
        </p:blipFill>
        <p:spPr>
          <a:xfrm>
            <a:off x="-8022" y="2439455"/>
            <a:ext cx="7796463" cy="7633930"/>
          </a:xfrm>
          <a:prstGeom prst="rect">
            <a:avLst/>
          </a:prstGeom>
        </p:spPr>
      </p:pic>
      <p:pic>
        <p:nvPicPr>
          <p:cNvPr id="8" name="Picture 8">
            <a:extLst>
              <a:ext uri="{FF2B5EF4-FFF2-40B4-BE49-F238E27FC236}">
                <a16:creationId xmlns:a16="http://schemas.microsoft.com/office/drawing/2014/main" id="{AFDDD976-5904-5422-44EC-C2A7017A9558}"/>
              </a:ext>
            </a:extLst>
          </p:cNvPr>
          <p:cNvPicPr>
            <a:picLocks noChangeAspect="1"/>
          </p:cNvPicPr>
          <p:nvPr/>
        </p:nvPicPr>
        <p:blipFill>
          <a:blip r:embed="rId3"/>
          <a:stretch>
            <a:fillRect/>
          </a:stretch>
        </p:blipFill>
        <p:spPr>
          <a:xfrm>
            <a:off x="8273715" y="1875045"/>
            <a:ext cx="9119936" cy="8421855"/>
          </a:xfrm>
          <a:prstGeom prst="rect">
            <a:avLst/>
          </a:prstGeom>
        </p:spPr>
      </p:pic>
    </p:spTree>
    <p:extLst>
      <p:ext uri="{BB962C8B-B14F-4D97-AF65-F5344CB8AC3E}">
        <p14:creationId xmlns:p14="http://schemas.microsoft.com/office/powerpoint/2010/main" val="2037106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510140"/>
          </a:xfrm>
          <a:prstGeom prst="rect">
            <a:avLst/>
          </a:prstGeom>
        </p:spPr>
        <p:txBody>
          <a:bodyPr vert="horz" wrap="square" lIns="0" tIns="11430" rIns="0" bIns="0" rtlCol="0" anchor="t">
            <a:spAutoFit/>
          </a:bodyPr>
          <a:lstStyle/>
          <a:p>
            <a:pPr>
              <a:lnSpc>
                <a:spcPct val="90000"/>
              </a:lnSpc>
              <a:spcBef>
                <a:spcPts val="1000"/>
              </a:spcBef>
            </a:pPr>
            <a:endParaRPr lang="en-US" sz="3600" spc="-280">
              <a:latin typeface="Calibri"/>
              <a:ea typeface="Verdana"/>
              <a:cs typeface="Calibri"/>
            </a:endParaRPr>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
        <p:nvSpPr>
          <p:cNvPr id="7" name="TextBox 6">
            <a:extLst>
              <a:ext uri="{FF2B5EF4-FFF2-40B4-BE49-F238E27FC236}">
                <a16:creationId xmlns:a16="http://schemas.microsoft.com/office/drawing/2014/main" id="{891F3DA6-55A2-B0F3-E1B9-3CBC2528149F}"/>
              </a:ext>
            </a:extLst>
          </p:cNvPr>
          <p:cNvSpPr txBox="1"/>
          <p:nvPr/>
        </p:nvSpPr>
        <p:spPr>
          <a:xfrm>
            <a:off x="593468" y="135356"/>
            <a:ext cx="1496825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FF0000"/>
                </a:solidFill>
                <a:latin typeface="Helvetica"/>
                <a:cs typeface="Calibri"/>
              </a:rPr>
              <a:t>Show All Lawyer's name who are at the position of Founder or Partner.</a:t>
            </a:r>
          </a:p>
        </p:txBody>
      </p:sp>
      <p:pic>
        <p:nvPicPr>
          <p:cNvPr id="6" name="Picture 7" descr="Diagram&#10;&#10;Description automatically generated">
            <a:extLst>
              <a:ext uri="{FF2B5EF4-FFF2-40B4-BE49-F238E27FC236}">
                <a16:creationId xmlns:a16="http://schemas.microsoft.com/office/drawing/2014/main" id="{B63F2DD4-56F3-DDB4-DDB6-5D44C72660EF}"/>
              </a:ext>
            </a:extLst>
          </p:cNvPr>
          <p:cNvPicPr>
            <a:picLocks noChangeAspect="1"/>
          </p:cNvPicPr>
          <p:nvPr/>
        </p:nvPicPr>
        <p:blipFill>
          <a:blip r:embed="rId2"/>
          <a:stretch>
            <a:fillRect/>
          </a:stretch>
        </p:blipFill>
        <p:spPr>
          <a:xfrm>
            <a:off x="-8021" y="2103829"/>
            <a:ext cx="7836569" cy="6660867"/>
          </a:xfrm>
          <a:prstGeom prst="rect">
            <a:avLst/>
          </a:prstGeom>
        </p:spPr>
      </p:pic>
      <p:pic>
        <p:nvPicPr>
          <p:cNvPr id="8" name="Picture 8">
            <a:extLst>
              <a:ext uri="{FF2B5EF4-FFF2-40B4-BE49-F238E27FC236}">
                <a16:creationId xmlns:a16="http://schemas.microsoft.com/office/drawing/2014/main" id="{7F88ABFA-0942-966B-4B5A-832092045659}"/>
              </a:ext>
            </a:extLst>
          </p:cNvPr>
          <p:cNvPicPr>
            <a:picLocks noChangeAspect="1"/>
          </p:cNvPicPr>
          <p:nvPr/>
        </p:nvPicPr>
        <p:blipFill>
          <a:blip r:embed="rId3"/>
          <a:stretch>
            <a:fillRect/>
          </a:stretch>
        </p:blipFill>
        <p:spPr>
          <a:xfrm>
            <a:off x="7371347" y="2546336"/>
            <a:ext cx="10623884" cy="6217010"/>
          </a:xfrm>
          <a:prstGeom prst="rect">
            <a:avLst/>
          </a:prstGeom>
        </p:spPr>
      </p:pic>
    </p:spTree>
    <p:extLst>
      <p:ext uri="{BB962C8B-B14F-4D97-AF65-F5344CB8AC3E}">
        <p14:creationId xmlns:p14="http://schemas.microsoft.com/office/powerpoint/2010/main" val="249317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8150" rIns="0" bIns="0" rtlCol="0">
            <a:spAutoFit/>
          </a:bodyPr>
          <a:lstStyle/>
          <a:p>
            <a:pPr algn="ctr">
              <a:lnSpc>
                <a:spcPct val="100000"/>
              </a:lnSpc>
              <a:spcBef>
                <a:spcPts val="3450"/>
              </a:spcBef>
            </a:pPr>
            <a:r>
              <a:rPr spc="200"/>
              <a:t>Thank</a:t>
            </a:r>
            <a:r>
              <a:rPr spc="-145"/>
              <a:t> </a:t>
            </a:r>
            <a:r>
              <a:rPr spc="165"/>
              <a:t>You</a:t>
            </a:r>
            <a:r>
              <a:rPr spc="-145"/>
              <a:t> </a:t>
            </a:r>
            <a:r>
              <a:rPr spc="150"/>
              <a:t>Very</a:t>
            </a:r>
            <a:r>
              <a:rPr spc="-140"/>
              <a:t> </a:t>
            </a:r>
            <a:r>
              <a:rPr spc="220"/>
              <a:t>Much!</a:t>
            </a:r>
          </a:p>
          <a:p>
            <a:pPr algn="ctr">
              <a:lnSpc>
                <a:spcPct val="100000"/>
              </a:lnSpc>
              <a:spcBef>
                <a:spcPts val="1775"/>
              </a:spcBef>
            </a:pPr>
            <a:r>
              <a:rPr sz="4000" spc="100">
                <a:solidFill>
                  <a:srgbClr val="FF8A62"/>
                </a:solidFill>
              </a:rPr>
              <a:t>For</a:t>
            </a:r>
            <a:r>
              <a:rPr sz="4000" spc="-90">
                <a:solidFill>
                  <a:srgbClr val="FF8A62"/>
                </a:solidFill>
              </a:rPr>
              <a:t> </a:t>
            </a:r>
            <a:r>
              <a:rPr sz="4000" spc="55">
                <a:solidFill>
                  <a:srgbClr val="FF8A62"/>
                </a:solidFill>
              </a:rPr>
              <a:t>Your</a:t>
            </a:r>
            <a:r>
              <a:rPr sz="4000" spc="-90">
                <a:solidFill>
                  <a:srgbClr val="FF8A62"/>
                </a:solidFill>
              </a:rPr>
              <a:t> </a:t>
            </a:r>
            <a:r>
              <a:rPr sz="4000" spc="105">
                <a:solidFill>
                  <a:srgbClr val="FF8A62"/>
                </a:solidFill>
              </a:rPr>
              <a:t>Attention</a:t>
            </a:r>
            <a:endParaRPr sz="4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815962" y="4338649"/>
            <a:ext cx="4472305" cy="5948680"/>
          </a:xfrm>
          <a:custGeom>
            <a:avLst/>
            <a:gdLst/>
            <a:ahLst/>
            <a:cxnLst/>
            <a:rect l="l" t="t" r="r" b="b"/>
            <a:pathLst>
              <a:path w="4472305" h="5948680">
                <a:moveTo>
                  <a:pt x="3029496" y="1285278"/>
                </a:moveTo>
                <a:lnTo>
                  <a:pt x="3027134" y="1238529"/>
                </a:lnTo>
                <a:lnTo>
                  <a:pt x="3020199" y="1193139"/>
                </a:lnTo>
                <a:lnTo>
                  <a:pt x="3008934" y="1149324"/>
                </a:lnTo>
                <a:lnTo>
                  <a:pt x="2993567" y="1107313"/>
                </a:lnTo>
                <a:lnTo>
                  <a:pt x="2974314" y="1067346"/>
                </a:lnTo>
                <a:lnTo>
                  <a:pt x="2951403" y="1029652"/>
                </a:lnTo>
                <a:lnTo>
                  <a:pt x="2925089" y="994460"/>
                </a:lnTo>
                <a:lnTo>
                  <a:pt x="2895574" y="961986"/>
                </a:lnTo>
                <a:lnTo>
                  <a:pt x="2863113" y="932484"/>
                </a:lnTo>
                <a:lnTo>
                  <a:pt x="2827921" y="906157"/>
                </a:lnTo>
                <a:lnTo>
                  <a:pt x="2790215" y="883259"/>
                </a:lnTo>
                <a:lnTo>
                  <a:pt x="2750248" y="864006"/>
                </a:lnTo>
                <a:lnTo>
                  <a:pt x="2708249" y="848639"/>
                </a:lnTo>
                <a:lnTo>
                  <a:pt x="2664434" y="837361"/>
                </a:lnTo>
                <a:lnTo>
                  <a:pt x="2619032" y="830440"/>
                </a:lnTo>
                <a:lnTo>
                  <a:pt x="2572296" y="828078"/>
                </a:lnTo>
                <a:lnTo>
                  <a:pt x="2525547" y="830440"/>
                </a:lnTo>
                <a:lnTo>
                  <a:pt x="2480145" y="837361"/>
                </a:lnTo>
                <a:lnTo>
                  <a:pt x="2436330" y="848639"/>
                </a:lnTo>
                <a:lnTo>
                  <a:pt x="2394331" y="864006"/>
                </a:lnTo>
                <a:lnTo>
                  <a:pt x="2354364" y="883259"/>
                </a:lnTo>
                <a:lnTo>
                  <a:pt x="2316670" y="906157"/>
                </a:lnTo>
                <a:lnTo>
                  <a:pt x="2281466" y="932484"/>
                </a:lnTo>
                <a:lnTo>
                  <a:pt x="2249005" y="961986"/>
                </a:lnTo>
                <a:lnTo>
                  <a:pt x="2219490" y="994460"/>
                </a:lnTo>
                <a:lnTo>
                  <a:pt x="2193175" y="1029652"/>
                </a:lnTo>
                <a:lnTo>
                  <a:pt x="2170277" y="1067346"/>
                </a:lnTo>
                <a:lnTo>
                  <a:pt x="2151024" y="1107313"/>
                </a:lnTo>
                <a:lnTo>
                  <a:pt x="2135644" y="1149324"/>
                </a:lnTo>
                <a:lnTo>
                  <a:pt x="2124379" y="1193139"/>
                </a:lnTo>
                <a:lnTo>
                  <a:pt x="2117445" y="1238529"/>
                </a:lnTo>
                <a:lnTo>
                  <a:pt x="2115096" y="1285278"/>
                </a:lnTo>
                <a:lnTo>
                  <a:pt x="2117445" y="1332026"/>
                </a:lnTo>
                <a:lnTo>
                  <a:pt x="2124379" y="1377416"/>
                </a:lnTo>
                <a:lnTo>
                  <a:pt x="2135644" y="1421231"/>
                </a:lnTo>
                <a:lnTo>
                  <a:pt x="2151024" y="1463243"/>
                </a:lnTo>
                <a:lnTo>
                  <a:pt x="2170277" y="1503210"/>
                </a:lnTo>
                <a:lnTo>
                  <a:pt x="2193175" y="1540903"/>
                </a:lnTo>
                <a:lnTo>
                  <a:pt x="2219490" y="1576095"/>
                </a:lnTo>
                <a:lnTo>
                  <a:pt x="2249005" y="1608569"/>
                </a:lnTo>
                <a:lnTo>
                  <a:pt x="2281466" y="1638071"/>
                </a:lnTo>
                <a:lnTo>
                  <a:pt x="2316670" y="1664398"/>
                </a:lnTo>
                <a:lnTo>
                  <a:pt x="2354364" y="1687296"/>
                </a:lnTo>
                <a:lnTo>
                  <a:pt x="2394331" y="1706549"/>
                </a:lnTo>
                <a:lnTo>
                  <a:pt x="2436330" y="1721929"/>
                </a:lnTo>
                <a:lnTo>
                  <a:pt x="2480145" y="1733194"/>
                </a:lnTo>
                <a:lnTo>
                  <a:pt x="2525547" y="1740115"/>
                </a:lnTo>
                <a:lnTo>
                  <a:pt x="2572296" y="1742478"/>
                </a:lnTo>
                <a:lnTo>
                  <a:pt x="2619032" y="1740115"/>
                </a:lnTo>
                <a:lnTo>
                  <a:pt x="2664434" y="1733194"/>
                </a:lnTo>
                <a:lnTo>
                  <a:pt x="2708249" y="1721929"/>
                </a:lnTo>
                <a:lnTo>
                  <a:pt x="2750248" y="1706549"/>
                </a:lnTo>
                <a:lnTo>
                  <a:pt x="2790215" y="1687296"/>
                </a:lnTo>
                <a:lnTo>
                  <a:pt x="2827921" y="1664398"/>
                </a:lnTo>
                <a:lnTo>
                  <a:pt x="2863113" y="1638071"/>
                </a:lnTo>
                <a:lnTo>
                  <a:pt x="2895574" y="1608569"/>
                </a:lnTo>
                <a:lnTo>
                  <a:pt x="2925089" y="1576095"/>
                </a:lnTo>
                <a:lnTo>
                  <a:pt x="2951403" y="1540903"/>
                </a:lnTo>
                <a:lnTo>
                  <a:pt x="2974314" y="1503210"/>
                </a:lnTo>
                <a:lnTo>
                  <a:pt x="2993567" y="1463243"/>
                </a:lnTo>
                <a:lnTo>
                  <a:pt x="3008934" y="1421231"/>
                </a:lnTo>
                <a:lnTo>
                  <a:pt x="3020199" y="1377416"/>
                </a:lnTo>
                <a:lnTo>
                  <a:pt x="3027134" y="1332026"/>
                </a:lnTo>
                <a:lnTo>
                  <a:pt x="3029496" y="1285278"/>
                </a:lnTo>
                <a:close/>
              </a:path>
              <a:path w="4472305" h="5948680">
                <a:moveTo>
                  <a:pt x="4472025" y="2552014"/>
                </a:moveTo>
                <a:lnTo>
                  <a:pt x="4423892" y="2515832"/>
                </a:lnTo>
                <a:lnTo>
                  <a:pt x="4387329" y="2489479"/>
                </a:lnTo>
                <a:lnTo>
                  <a:pt x="4350334" y="2463711"/>
                </a:lnTo>
                <a:lnTo>
                  <a:pt x="4312894" y="2438527"/>
                </a:lnTo>
                <a:lnTo>
                  <a:pt x="4275036" y="2413952"/>
                </a:lnTo>
                <a:lnTo>
                  <a:pt x="4236758" y="2389962"/>
                </a:lnTo>
                <a:lnTo>
                  <a:pt x="4198061" y="2366581"/>
                </a:lnTo>
                <a:lnTo>
                  <a:pt x="4158958" y="2343823"/>
                </a:lnTo>
                <a:lnTo>
                  <a:pt x="4119448" y="2321674"/>
                </a:lnTo>
                <a:lnTo>
                  <a:pt x="4079557" y="2300160"/>
                </a:lnTo>
                <a:lnTo>
                  <a:pt x="4039273" y="2279281"/>
                </a:lnTo>
                <a:lnTo>
                  <a:pt x="3998607" y="2259038"/>
                </a:lnTo>
                <a:lnTo>
                  <a:pt x="3957574" y="2239454"/>
                </a:lnTo>
                <a:lnTo>
                  <a:pt x="3916159" y="2220506"/>
                </a:lnTo>
                <a:lnTo>
                  <a:pt x="3874401" y="2202230"/>
                </a:lnTo>
                <a:lnTo>
                  <a:pt x="3832275" y="2184628"/>
                </a:lnTo>
                <a:lnTo>
                  <a:pt x="3789819" y="2167686"/>
                </a:lnTo>
                <a:lnTo>
                  <a:pt x="3747008" y="2151430"/>
                </a:lnTo>
                <a:lnTo>
                  <a:pt x="3703866" y="2135860"/>
                </a:lnTo>
                <a:lnTo>
                  <a:pt x="3660406" y="2120989"/>
                </a:lnTo>
                <a:lnTo>
                  <a:pt x="3616617" y="2106815"/>
                </a:lnTo>
                <a:lnTo>
                  <a:pt x="3572510" y="2093353"/>
                </a:lnTo>
                <a:lnTo>
                  <a:pt x="3528110" y="2080602"/>
                </a:lnTo>
                <a:lnTo>
                  <a:pt x="3483394" y="2068576"/>
                </a:lnTo>
                <a:lnTo>
                  <a:pt x="3438398" y="2057273"/>
                </a:lnTo>
                <a:lnTo>
                  <a:pt x="3393109" y="2046706"/>
                </a:lnTo>
                <a:lnTo>
                  <a:pt x="3347542" y="2036876"/>
                </a:lnTo>
                <a:lnTo>
                  <a:pt x="3301695" y="2027796"/>
                </a:lnTo>
                <a:lnTo>
                  <a:pt x="3255594" y="2019477"/>
                </a:lnTo>
                <a:lnTo>
                  <a:pt x="3209213" y="2011921"/>
                </a:lnTo>
                <a:lnTo>
                  <a:pt x="3162592" y="2005114"/>
                </a:lnTo>
                <a:lnTo>
                  <a:pt x="3115729" y="1999094"/>
                </a:lnTo>
                <a:lnTo>
                  <a:pt x="3068612" y="1993861"/>
                </a:lnTo>
                <a:lnTo>
                  <a:pt x="3021279" y="1989404"/>
                </a:lnTo>
                <a:lnTo>
                  <a:pt x="2973705" y="1985746"/>
                </a:lnTo>
                <a:lnTo>
                  <a:pt x="2925915" y="1982889"/>
                </a:lnTo>
                <a:lnTo>
                  <a:pt x="2877909" y="1980844"/>
                </a:lnTo>
                <a:lnTo>
                  <a:pt x="2829699" y="1979612"/>
                </a:lnTo>
                <a:lnTo>
                  <a:pt x="2781325" y="1979193"/>
                </a:lnTo>
                <a:lnTo>
                  <a:pt x="2732887" y="1979612"/>
                </a:lnTo>
                <a:lnTo>
                  <a:pt x="2684678" y="1980844"/>
                </a:lnTo>
                <a:lnTo>
                  <a:pt x="2636672" y="1982889"/>
                </a:lnTo>
                <a:lnTo>
                  <a:pt x="2588882" y="1985746"/>
                </a:lnTo>
                <a:lnTo>
                  <a:pt x="2541308" y="1989404"/>
                </a:lnTo>
                <a:lnTo>
                  <a:pt x="2493975" y="1993861"/>
                </a:lnTo>
                <a:lnTo>
                  <a:pt x="2446858" y="1999094"/>
                </a:lnTo>
                <a:lnTo>
                  <a:pt x="2399995" y="2005114"/>
                </a:lnTo>
                <a:lnTo>
                  <a:pt x="2353373" y="2011921"/>
                </a:lnTo>
                <a:lnTo>
                  <a:pt x="2307005" y="2019477"/>
                </a:lnTo>
                <a:lnTo>
                  <a:pt x="2260892" y="2027796"/>
                </a:lnTo>
                <a:lnTo>
                  <a:pt x="2215045" y="2036876"/>
                </a:lnTo>
                <a:lnTo>
                  <a:pt x="2169477" y="2046706"/>
                </a:lnTo>
                <a:lnTo>
                  <a:pt x="2124189" y="2057273"/>
                </a:lnTo>
                <a:lnTo>
                  <a:pt x="2079193" y="2068576"/>
                </a:lnTo>
                <a:lnTo>
                  <a:pt x="2034489" y="2080602"/>
                </a:lnTo>
                <a:lnTo>
                  <a:pt x="1990077" y="2093353"/>
                </a:lnTo>
                <a:lnTo>
                  <a:pt x="1945970" y="2106815"/>
                </a:lnTo>
                <a:lnTo>
                  <a:pt x="1902193" y="2120989"/>
                </a:lnTo>
                <a:lnTo>
                  <a:pt x="1858721" y="2135860"/>
                </a:lnTo>
                <a:lnTo>
                  <a:pt x="1815579" y="2151430"/>
                </a:lnTo>
                <a:lnTo>
                  <a:pt x="1772780" y="2167686"/>
                </a:lnTo>
                <a:lnTo>
                  <a:pt x="1730311" y="2184628"/>
                </a:lnTo>
                <a:lnTo>
                  <a:pt x="1688185" y="2202230"/>
                </a:lnTo>
                <a:lnTo>
                  <a:pt x="1646428" y="2220506"/>
                </a:lnTo>
                <a:lnTo>
                  <a:pt x="1605026" y="2239454"/>
                </a:lnTo>
                <a:lnTo>
                  <a:pt x="1563979" y="2259038"/>
                </a:lnTo>
                <a:lnTo>
                  <a:pt x="1523314" y="2279281"/>
                </a:lnTo>
                <a:lnTo>
                  <a:pt x="1483029" y="2300160"/>
                </a:lnTo>
                <a:lnTo>
                  <a:pt x="1443139" y="2321674"/>
                </a:lnTo>
                <a:lnTo>
                  <a:pt x="1403629" y="2343823"/>
                </a:lnTo>
                <a:lnTo>
                  <a:pt x="1364526" y="2366581"/>
                </a:lnTo>
                <a:lnTo>
                  <a:pt x="1325829" y="2389962"/>
                </a:lnTo>
                <a:lnTo>
                  <a:pt x="1287551" y="2413952"/>
                </a:lnTo>
                <a:lnTo>
                  <a:pt x="1249692" y="2438527"/>
                </a:lnTo>
                <a:lnTo>
                  <a:pt x="1212253" y="2463711"/>
                </a:lnTo>
                <a:lnTo>
                  <a:pt x="1175258" y="2489479"/>
                </a:lnTo>
                <a:lnTo>
                  <a:pt x="1138694" y="2515832"/>
                </a:lnTo>
                <a:lnTo>
                  <a:pt x="1102575" y="2542756"/>
                </a:lnTo>
                <a:lnTo>
                  <a:pt x="1066927" y="2570238"/>
                </a:lnTo>
                <a:lnTo>
                  <a:pt x="1031722" y="2598293"/>
                </a:lnTo>
                <a:lnTo>
                  <a:pt x="996988" y="2626893"/>
                </a:lnTo>
                <a:lnTo>
                  <a:pt x="962736" y="2656040"/>
                </a:lnTo>
                <a:lnTo>
                  <a:pt x="928954" y="2685732"/>
                </a:lnTo>
                <a:lnTo>
                  <a:pt x="895667" y="2715958"/>
                </a:lnTo>
                <a:lnTo>
                  <a:pt x="862876" y="2746718"/>
                </a:lnTo>
                <a:lnTo>
                  <a:pt x="830580" y="2777998"/>
                </a:lnTo>
                <a:lnTo>
                  <a:pt x="798791" y="2809786"/>
                </a:lnTo>
                <a:lnTo>
                  <a:pt x="767511" y="2842069"/>
                </a:lnTo>
                <a:lnTo>
                  <a:pt x="736765" y="2874873"/>
                </a:lnTo>
                <a:lnTo>
                  <a:pt x="706539" y="2908160"/>
                </a:lnTo>
                <a:lnTo>
                  <a:pt x="676846" y="2941942"/>
                </a:lnTo>
                <a:lnTo>
                  <a:pt x="647687" y="2976194"/>
                </a:lnTo>
                <a:lnTo>
                  <a:pt x="619086" y="3010928"/>
                </a:lnTo>
                <a:lnTo>
                  <a:pt x="591032" y="3046120"/>
                </a:lnTo>
                <a:lnTo>
                  <a:pt x="563549" y="3081782"/>
                </a:lnTo>
                <a:lnTo>
                  <a:pt x="536625" y="3117900"/>
                </a:lnTo>
                <a:lnTo>
                  <a:pt x="510273" y="3154464"/>
                </a:lnTo>
                <a:lnTo>
                  <a:pt x="484505" y="3191459"/>
                </a:lnTo>
                <a:lnTo>
                  <a:pt x="459333" y="3228898"/>
                </a:lnTo>
                <a:lnTo>
                  <a:pt x="434746" y="3266757"/>
                </a:lnTo>
                <a:lnTo>
                  <a:pt x="410756" y="3305035"/>
                </a:lnTo>
                <a:lnTo>
                  <a:pt x="387375" y="3343732"/>
                </a:lnTo>
                <a:lnTo>
                  <a:pt x="364617" y="3382835"/>
                </a:lnTo>
                <a:lnTo>
                  <a:pt x="342468" y="3422345"/>
                </a:lnTo>
                <a:lnTo>
                  <a:pt x="320954" y="3462236"/>
                </a:lnTo>
                <a:lnTo>
                  <a:pt x="300075" y="3502520"/>
                </a:lnTo>
                <a:lnTo>
                  <a:pt x="279831" y="3543185"/>
                </a:lnTo>
                <a:lnTo>
                  <a:pt x="260248" y="3584219"/>
                </a:lnTo>
                <a:lnTo>
                  <a:pt x="241300" y="3625634"/>
                </a:lnTo>
                <a:lnTo>
                  <a:pt x="223024" y="3667391"/>
                </a:lnTo>
                <a:lnTo>
                  <a:pt x="205422" y="3709517"/>
                </a:lnTo>
                <a:lnTo>
                  <a:pt x="188480" y="3751973"/>
                </a:lnTo>
                <a:lnTo>
                  <a:pt x="172224" y="3794785"/>
                </a:lnTo>
                <a:lnTo>
                  <a:pt x="156654" y="3837927"/>
                </a:lnTo>
                <a:lnTo>
                  <a:pt x="141782" y="3881386"/>
                </a:lnTo>
                <a:lnTo>
                  <a:pt x="127609" y="3925176"/>
                </a:lnTo>
                <a:lnTo>
                  <a:pt x="114147" y="3969283"/>
                </a:lnTo>
                <a:lnTo>
                  <a:pt x="101396" y="4013682"/>
                </a:lnTo>
                <a:lnTo>
                  <a:pt x="89369" y="4058399"/>
                </a:lnTo>
                <a:lnTo>
                  <a:pt x="78066" y="4103395"/>
                </a:lnTo>
                <a:lnTo>
                  <a:pt x="67500" y="4148683"/>
                </a:lnTo>
                <a:lnTo>
                  <a:pt x="57670" y="4194251"/>
                </a:lnTo>
                <a:lnTo>
                  <a:pt x="48602" y="4240098"/>
                </a:lnTo>
                <a:lnTo>
                  <a:pt x="40271" y="4286199"/>
                </a:lnTo>
                <a:lnTo>
                  <a:pt x="32715" y="4332579"/>
                </a:lnTo>
                <a:lnTo>
                  <a:pt x="25920" y="4379201"/>
                </a:lnTo>
                <a:lnTo>
                  <a:pt x="19900" y="4426064"/>
                </a:lnTo>
                <a:lnTo>
                  <a:pt x="14655" y="4473168"/>
                </a:lnTo>
                <a:lnTo>
                  <a:pt x="10198" y="4520514"/>
                </a:lnTo>
                <a:lnTo>
                  <a:pt x="6540" y="4568088"/>
                </a:lnTo>
                <a:lnTo>
                  <a:pt x="3695" y="4615878"/>
                </a:lnTo>
                <a:lnTo>
                  <a:pt x="1638" y="4663884"/>
                </a:lnTo>
                <a:lnTo>
                  <a:pt x="406" y="4712093"/>
                </a:lnTo>
                <a:lnTo>
                  <a:pt x="0" y="4760455"/>
                </a:lnTo>
                <a:lnTo>
                  <a:pt x="406" y="4808906"/>
                </a:lnTo>
                <a:lnTo>
                  <a:pt x="1638" y="4857115"/>
                </a:lnTo>
                <a:lnTo>
                  <a:pt x="3695" y="4905121"/>
                </a:lnTo>
                <a:lnTo>
                  <a:pt x="6540" y="4952911"/>
                </a:lnTo>
                <a:lnTo>
                  <a:pt x="10198" y="5000485"/>
                </a:lnTo>
                <a:lnTo>
                  <a:pt x="14655" y="5047818"/>
                </a:lnTo>
                <a:lnTo>
                  <a:pt x="19900" y="5094935"/>
                </a:lnTo>
                <a:lnTo>
                  <a:pt x="25920" y="5141798"/>
                </a:lnTo>
                <a:lnTo>
                  <a:pt x="32715" y="5188420"/>
                </a:lnTo>
                <a:lnTo>
                  <a:pt x="40271" y="5234787"/>
                </a:lnTo>
                <a:lnTo>
                  <a:pt x="48602" y="5280901"/>
                </a:lnTo>
                <a:lnTo>
                  <a:pt x="57670" y="5326748"/>
                </a:lnTo>
                <a:lnTo>
                  <a:pt x="67500" y="5372316"/>
                </a:lnTo>
                <a:lnTo>
                  <a:pt x="78066" y="5417604"/>
                </a:lnTo>
                <a:lnTo>
                  <a:pt x="89369" y="5462600"/>
                </a:lnTo>
                <a:lnTo>
                  <a:pt x="101396" y="5507304"/>
                </a:lnTo>
                <a:lnTo>
                  <a:pt x="114147" y="5551716"/>
                </a:lnTo>
                <a:lnTo>
                  <a:pt x="127609" y="5595823"/>
                </a:lnTo>
                <a:lnTo>
                  <a:pt x="141782" y="5639600"/>
                </a:lnTo>
                <a:lnTo>
                  <a:pt x="156654" y="5683072"/>
                </a:lnTo>
                <a:lnTo>
                  <a:pt x="172224" y="5726214"/>
                </a:lnTo>
                <a:lnTo>
                  <a:pt x="188480" y="5769013"/>
                </a:lnTo>
                <a:lnTo>
                  <a:pt x="205422" y="5811482"/>
                </a:lnTo>
                <a:lnTo>
                  <a:pt x="223024" y="5853608"/>
                </a:lnTo>
                <a:lnTo>
                  <a:pt x="241300" y="5895365"/>
                </a:lnTo>
                <a:lnTo>
                  <a:pt x="260248" y="5936767"/>
                </a:lnTo>
                <a:lnTo>
                  <a:pt x="265772" y="5948350"/>
                </a:lnTo>
                <a:lnTo>
                  <a:pt x="4472025" y="5948350"/>
                </a:lnTo>
                <a:lnTo>
                  <a:pt x="4472025" y="2552014"/>
                </a:lnTo>
                <a:close/>
              </a:path>
              <a:path w="4472305" h="5948680">
                <a:moveTo>
                  <a:pt x="4472038" y="2362"/>
                </a:moveTo>
                <a:lnTo>
                  <a:pt x="4455007" y="1143"/>
                </a:lnTo>
                <a:lnTo>
                  <a:pt x="4407014" y="0"/>
                </a:lnTo>
                <a:lnTo>
                  <a:pt x="4359021" y="1143"/>
                </a:lnTo>
                <a:lnTo>
                  <a:pt x="4311612" y="4533"/>
                </a:lnTo>
                <a:lnTo>
                  <a:pt x="4264850" y="10121"/>
                </a:lnTo>
                <a:lnTo>
                  <a:pt x="4218775" y="17856"/>
                </a:lnTo>
                <a:lnTo>
                  <a:pt x="4173448" y="27686"/>
                </a:lnTo>
                <a:lnTo>
                  <a:pt x="4128922" y="39560"/>
                </a:lnTo>
                <a:lnTo>
                  <a:pt x="4085247" y="53428"/>
                </a:lnTo>
                <a:lnTo>
                  <a:pt x="4042460" y="69227"/>
                </a:lnTo>
                <a:lnTo>
                  <a:pt x="4000639" y="86918"/>
                </a:lnTo>
                <a:lnTo>
                  <a:pt x="3959822" y="106438"/>
                </a:lnTo>
                <a:lnTo>
                  <a:pt x="3920058" y="127749"/>
                </a:lnTo>
                <a:lnTo>
                  <a:pt x="3881399" y="150787"/>
                </a:lnTo>
                <a:lnTo>
                  <a:pt x="3843896" y="175514"/>
                </a:lnTo>
                <a:lnTo>
                  <a:pt x="3807612" y="201853"/>
                </a:lnTo>
                <a:lnTo>
                  <a:pt x="3772598" y="229781"/>
                </a:lnTo>
                <a:lnTo>
                  <a:pt x="3738892" y="259219"/>
                </a:lnTo>
                <a:lnTo>
                  <a:pt x="3706558" y="290131"/>
                </a:lnTo>
                <a:lnTo>
                  <a:pt x="3675634" y="322465"/>
                </a:lnTo>
                <a:lnTo>
                  <a:pt x="3646195" y="356171"/>
                </a:lnTo>
                <a:lnTo>
                  <a:pt x="3618268" y="391198"/>
                </a:lnTo>
                <a:lnTo>
                  <a:pt x="3591928" y="427482"/>
                </a:lnTo>
                <a:lnTo>
                  <a:pt x="3567214" y="464972"/>
                </a:lnTo>
                <a:lnTo>
                  <a:pt x="3544176" y="503631"/>
                </a:lnTo>
                <a:lnTo>
                  <a:pt x="3522865" y="543394"/>
                </a:lnTo>
                <a:lnTo>
                  <a:pt x="3503333" y="584212"/>
                </a:lnTo>
                <a:lnTo>
                  <a:pt x="3485654" y="626046"/>
                </a:lnTo>
                <a:lnTo>
                  <a:pt x="3469843" y="668820"/>
                </a:lnTo>
                <a:lnTo>
                  <a:pt x="3455987" y="712508"/>
                </a:lnTo>
                <a:lnTo>
                  <a:pt x="3444113" y="757034"/>
                </a:lnTo>
                <a:lnTo>
                  <a:pt x="3434283" y="802360"/>
                </a:lnTo>
                <a:lnTo>
                  <a:pt x="3426536" y="848436"/>
                </a:lnTo>
                <a:lnTo>
                  <a:pt x="3420948" y="895197"/>
                </a:lnTo>
                <a:lnTo>
                  <a:pt x="3417557" y="942606"/>
                </a:lnTo>
                <a:lnTo>
                  <a:pt x="3416414" y="990549"/>
                </a:lnTo>
                <a:lnTo>
                  <a:pt x="3417557" y="1038593"/>
                </a:lnTo>
                <a:lnTo>
                  <a:pt x="3420948" y="1086002"/>
                </a:lnTo>
                <a:lnTo>
                  <a:pt x="3426536" y="1132763"/>
                </a:lnTo>
                <a:lnTo>
                  <a:pt x="3434283" y="1178826"/>
                </a:lnTo>
                <a:lnTo>
                  <a:pt x="3444113" y="1224153"/>
                </a:lnTo>
                <a:lnTo>
                  <a:pt x="3455987" y="1268691"/>
                </a:lnTo>
                <a:lnTo>
                  <a:pt x="3469843" y="1312367"/>
                </a:lnTo>
                <a:lnTo>
                  <a:pt x="3485654" y="1355140"/>
                </a:lnTo>
                <a:lnTo>
                  <a:pt x="3503333" y="1396974"/>
                </a:lnTo>
                <a:lnTo>
                  <a:pt x="3522865" y="1437792"/>
                </a:lnTo>
                <a:lnTo>
                  <a:pt x="3544176" y="1477556"/>
                </a:lnTo>
                <a:lnTo>
                  <a:pt x="3567214" y="1516214"/>
                </a:lnTo>
                <a:lnTo>
                  <a:pt x="3591928" y="1553718"/>
                </a:lnTo>
                <a:lnTo>
                  <a:pt x="3618268" y="1590001"/>
                </a:lnTo>
                <a:lnTo>
                  <a:pt x="3646195" y="1625015"/>
                </a:lnTo>
                <a:lnTo>
                  <a:pt x="3675634" y="1658721"/>
                </a:lnTo>
                <a:lnTo>
                  <a:pt x="3706558" y="1691055"/>
                </a:lnTo>
                <a:lnTo>
                  <a:pt x="3738892" y="1721967"/>
                </a:lnTo>
                <a:lnTo>
                  <a:pt x="3772598" y="1751418"/>
                </a:lnTo>
                <a:lnTo>
                  <a:pt x="3807612" y="1779333"/>
                </a:lnTo>
                <a:lnTo>
                  <a:pt x="3843896" y="1805686"/>
                </a:lnTo>
                <a:lnTo>
                  <a:pt x="3881399" y="1830400"/>
                </a:lnTo>
                <a:lnTo>
                  <a:pt x="3920058" y="1853438"/>
                </a:lnTo>
                <a:lnTo>
                  <a:pt x="3959822" y="1874748"/>
                </a:lnTo>
                <a:lnTo>
                  <a:pt x="4000639" y="1894268"/>
                </a:lnTo>
                <a:lnTo>
                  <a:pt x="4042460" y="1911959"/>
                </a:lnTo>
                <a:lnTo>
                  <a:pt x="4085247" y="1927758"/>
                </a:lnTo>
                <a:lnTo>
                  <a:pt x="4128922" y="1941626"/>
                </a:lnTo>
                <a:lnTo>
                  <a:pt x="4173448" y="1953501"/>
                </a:lnTo>
                <a:lnTo>
                  <a:pt x="4218775" y="1963331"/>
                </a:lnTo>
                <a:lnTo>
                  <a:pt x="4264850" y="1971065"/>
                </a:lnTo>
                <a:lnTo>
                  <a:pt x="4311612" y="1976666"/>
                </a:lnTo>
                <a:lnTo>
                  <a:pt x="4359021" y="1980057"/>
                </a:lnTo>
                <a:lnTo>
                  <a:pt x="4407014" y="1981200"/>
                </a:lnTo>
                <a:lnTo>
                  <a:pt x="4455007" y="1980057"/>
                </a:lnTo>
                <a:lnTo>
                  <a:pt x="4472038" y="1978837"/>
                </a:lnTo>
                <a:lnTo>
                  <a:pt x="4472038" y="2362"/>
                </a:lnTo>
                <a:close/>
              </a:path>
            </a:pathLst>
          </a:custGeom>
          <a:solidFill>
            <a:srgbClr val="525252"/>
          </a:solidFill>
        </p:spPr>
        <p:txBody>
          <a:bodyPr wrap="square" lIns="0" tIns="0" rIns="0" bIns="0" rtlCol="0"/>
          <a:lstStyle/>
          <a:p>
            <a:endParaRPr lang="en-US"/>
          </a:p>
        </p:txBody>
      </p:sp>
      <p:sp>
        <p:nvSpPr>
          <p:cNvPr id="3" name="object 3"/>
          <p:cNvSpPr txBox="1"/>
          <p:nvPr/>
        </p:nvSpPr>
        <p:spPr>
          <a:xfrm>
            <a:off x="1009813" y="4172137"/>
            <a:ext cx="12724693" cy="3675558"/>
          </a:xfrm>
          <a:prstGeom prst="rect">
            <a:avLst/>
          </a:prstGeom>
        </p:spPr>
        <p:txBody>
          <a:bodyPr vert="horz" wrap="square" lIns="0" tIns="11430" rIns="0" bIns="0" rtlCol="0" anchor="t">
            <a:spAutoFit/>
          </a:bodyPr>
          <a:lstStyle/>
          <a:p>
            <a:pPr marL="285750" indent="-285750">
              <a:lnSpc>
                <a:spcPct val="90000"/>
              </a:lnSpc>
              <a:spcBef>
                <a:spcPts val="1000"/>
              </a:spcBef>
              <a:buFont typeface="Arial"/>
              <a:buChar char="•"/>
            </a:pPr>
            <a:r>
              <a:rPr lang="en-US" sz="3600" spc="-280" dirty="0">
                <a:latin typeface="Verdana"/>
                <a:ea typeface="+mn-lt"/>
                <a:cs typeface="+mn-lt"/>
              </a:rPr>
              <a:t>Report is filed at the nearest police station.</a:t>
            </a:r>
          </a:p>
          <a:p>
            <a:pPr marL="285750" indent="-285750">
              <a:lnSpc>
                <a:spcPct val="90000"/>
              </a:lnSpc>
              <a:spcBef>
                <a:spcPts val="1000"/>
              </a:spcBef>
              <a:buFont typeface="Arial"/>
              <a:buChar char="•"/>
            </a:pPr>
            <a:r>
              <a:rPr lang="en-US" sz="3600" spc="-280" dirty="0">
                <a:latin typeface="Verdana"/>
                <a:ea typeface="+mn-lt"/>
                <a:cs typeface="+mn-lt"/>
              </a:rPr>
              <a:t>Each defendant and plaintiff has his/her own lawyer.</a:t>
            </a:r>
          </a:p>
          <a:p>
            <a:pPr marL="285750" indent="-285750">
              <a:lnSpc>
                <a:spcPct val="90000"/>
              </a:lnSpc>
              <a:spcBef>
                <a:spcPts val="1000"/>
              </a:spcBef>
              <a:buFont typeface="Arial"/>
              <a:buChar char="•"/>
            </a:pPr>
            <a:r>
              <a:rPr lang="en-US" sz="3600" spc="-280" dirty="0">
                <a:latin typeface="Verdana"/>
                <a:ea typeface="+mn-lt"/>
                <a:cs typeface="+mn-lt"/>
              </a:rPr>
              <a:t>There is no person with same name and date-of-birth.</a:t>
            </a:r>
          </a:p>
          <a:p>
            <a:pPr marL="285750" indent="-285750">
              <a:lnSpc>
                <a:spcPct val="90000"/>
              </a:lnSpc>
              <a:spcBef>
                <a:spcPts val="1000"/>
              </a:spcBef>
              <a:buFont typeface="Arial"/>
              <a:buChar char="•"/>
            </a:pPr>
            <a:r>
              <a:rPr lang="en-US" sz="3600" spc="-280" dirty="0">
                <a:latin typeface="Verdana"/>
                <a:ea typeface="+mn-lt"/>
                <a:cs typeface="+mn-lt"/>
              </a:rPr>
              <a:t>No one is victim in multiple cases.</a:t>
            </a:r>
          </a:p>
          <a:p>
            <a:pPr marL="285750" indent="-285750">
              <a:lnSpc>
                <a:spcPct val="90000"/>
              </a:lnSpc>
              <a:spcBef>
                <a:spcPts val="1000"/>
              </a:spcBef>
              <a:buFont typeface="Arial"/>
              <a:buChar char="•"/>
            </a:pPr>
            <a:endParaRPr lang="en-US" sz="3600" spc="-280" dirty="0">
              <a:latin typeface="Verdana"/>
              <a:ea typeface="+mn-lt"/>
              <a:cs typeface="+mn-lt"/>
            </a:endParaRPr>
          </a:p>
          <a:p>
            <a:pPr marL="342900" indent="-342900">
              <a:lnSpc>
                <a:spcPct val="90000"/>
              </a:lnSpc>
              <a:spcBef>
                <a:spcPts val="1000"/>
              </a:spcBef>
              <a:buFont typeface="Arial"/>
              <a:buChar char="•"/>
            </a:pPr>
            <a:endParaRPr lang="en-US" sz="3600" b="1" spc="-280" dirty="0">
              <a:latin typeface="Verdana"/>
              <a:ea typeface="Verdana"/>
              <a:cs typeface="Calibri"/>
            </a:endParaRPr>
          </a:p>
        </p:txBody>
      </p:sp>
      <p:sp>
        <p:nvSpPr>
          <p:cNvPr id="4" name="object 4"/>
          <p:cNvSpPr txBox="1">
            <a:spLocks noGrp="1"/>
          </p:cNvSpPr>
          <p:nvPr>
            <p:ph type="title"/>
          </p:nvPr>
        </p:nvSpPr>
        <p:spPr>
          <a:xfrm>
            <a:off x="1016001" y="2417466"/>
            <a:ext cx="5956935" cy="553398"/>
          </a:xfrm>
          <a:prstGeom prst="rect">
            <a:avLst/>
          </a:prstGeom>
        </p:spPr>
        <p:txBody>
          <a:bodyPr vert="horz" wrap="square" lIns="0" tIns="17145" rIns="0" bIns="0" rtlCol="0" anchor="t">
            <a:spAutoFit/>
          </a:bodyPr>
          <a:lstStyle/>
          <a:p>
            <a:pPr marL="12700">
              <a:lnSpc>
                <a:spcPct val="100000"/>
              </a:lnSpc>
              <a:spcBef>
                <a:spcPts val="135"/>
              </a:spcBef>
            </a:pPr>
            <a:r>
              <a:rPr lang="en-US" sz="6600" spc="-185">
                <a:solidFill>
                  <a:srgbClr val="FF3B00"/>
                </a:solidFill>
                <a:latin typeface="Verdana"/>
              </a:rPr>
              <a:t>Assumptions</a:t>
            </a:r>
            <a:endParaRPr lang="en-US"/>
          </a:p>
        </p:txBody>
      </p:sp>
      <p:sp>
        <p:nvSpPr>
          <p:cNvPr id="5" name="object 5"/>
          <p:cNvSpPr txBox="1"/>
          <p:nvPr/>
        </p:nvSpPr>
        <p:spPr>
          <a:xfrm>
            <a:off x="1016000" y="8608290"/>
            <a:ext cx="1981200" cy="446405"/>
          </a:xfrm>
          <a:prstGeom prst="rect">
            <a:avLst/>
          </a:prstGeom>
        </p:spPr>
        <p:txBody>
          <a:bodyPr vert="horz" wrap="square" lIns="0" tIns="13970" rIns="0" bIns="0" rtlCol="0" anchor="t">
            <a:spAutoFit/>
          </a:bodyPr>
          <a:lstStyle/>
          <a:p>
            <a:pPr marL="12700">
              <a:spcBef>
                <a:spcPts val="110"/>
              </a:spcBef>
              <a:tabLst>
                <a:tab pos="1456690" algn="l"/>
              </a:tabLst>
            </a:pPr>
            <a:endParaRPr lang="en-US" sz="2750" b="1" spc="-254">
              <a:latin typeface="Tahoma"/>
              <a:ea typeface="Tahoma"/>
              <a:cs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7369936" y="572538"/>
            <a:ext cx="4256467" cy="4121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FF3B00"/>
                </a:solidFill>
                <a:latin typeface="Verdana"/>
                <a:ea typeface="Verdana"/>
              </a:rPr>
              <a:t>Entity Sets</a:t>
            </a:r>
          </a:p>
        </p:txBody>
      </p:sp>
      <p:sp>
        <p:nvSpPr>
          <p:cNvPr id="4" name="TextBox 3">
            <a:extLst>
              <a:ext uri="{FF2B5EF4-FFF2-40B4-BE49-F238E27FC236}">
                <a16:creationId xmlns:a16="http://schemas.microsoft.com/office/drawing/2014/main" id="{4B8C7B08-93DB-DF51-7739-6F81554DFD22}"/>
              </a:ext>
            </a:extLst>
          </p:cNvPr>
          <p:cNvSpPr txBox="1"/>
          <p:nvPr/>
        </p:nvSpPr>
        <p:spPr>
          <a:xfrm>
            <a:off x="1236372" y="1902104"/>
            <a:ext cx="16523594" cy="91512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dirty="0">
                <a:latin typeface="Helvetica"/>
                <a:ea typeface="+mn-lt"/>
                <a:cs typeface="+mn-lt"/>
              </a:rPr>
              <a:t>CASE</a:t>
            </a:r>
            <a:endParaRPr lang="en-US" sz="3600">
              <a:latin typeface="Helvetica"/>
              <a:ea typeface="+mn-lt"/>
              <a:cs typeface="+mn-lt"/>
            </a:endParaRPr>
          </a:p>
          <a:p>
            <a:pPr>
              <a:lnSpc>
                <a:spcPct val="90000"/>
              </a:lnSpc>
              <a:spcBef>
                <a:spcPts val="1000"/>
              </a:spcBef>
            </a:pPr>
            <a:r>
              <a:rPr lang="en-US" sz="3600" dirty="0">
                <a:latin typeface="Helvetica"/>
                <a:ea typeface="+mn-lt"/>
                <a:cs typeface="+mn-lt"/>
              </a:rPr>
              <a:t>(</a:t>
            </a:r>
            <a:r>
              <a:rPr lang="en-US" sz="3600" u="sng" dirty="0">
                <a:latin typeface="Helvetica"/>
                <a:ea typeface="+mn-lt"/>
                <a:cs typeface="+mn-lt"/>
              </a:rPr>
              <a:t>C_ID</a:t>
            </a:r>
            <a:r>
              <a:rPr lang="en-US" sz="3600" dirty="0">
                <a:latin typeface="Helvetica"/>
                <a:ea typeface="+mn-lt"/>
                <a:cs typeface="+mn-lt"/>
              </a:rPr>
              <a:t>, </a:t>
            </a:r>
            <a:r>
              <a:rPr lang="en-US" sz="3600" dirty="0" err="1">
                <a:latin typeface="Helvetica"/>
                <a:ea typeface="+mn-lt"/>
                <a:cs typeface="+mn-lt"/>
              </a:rPr>
              <a:t>Cname</a:t>
            </a:r>
            <a:r>
              <a:rPr lang="en-US" sz="3600" dirty="0">
                <a:latin typeface="Helvetica"/>
                <a:ea typeface="+mn-lt"/>
                <a:cs typeface="+mn-lt"/>
              </a:rPr>
              <a:t>, Date , Type, Status)</a:t>
            </a:r>
          </a:p>
          <a:p>
            <a:pPr marL="285750" indent="-285750">
              <a:lnSpc>
                <a:spcPct val="90000"/>
              </a:lnSpc>
              <a:spcBef>
                <a:spcPts val="1000"/>
              </a:spcBef>
              <a:buFont typeface="Arial"/>
              <a:buChar char="•"/>
            </a:pPr>
            <a:r>
              <a:rPr lang="en-US" sz="3600" dirty="0">
                <a:latin typeface="Helvetica"/>
                <a:ea typeface="+mn-lt"/>
                <a:cs typeface="+mn-lt"/>
              </a:rPr>
              <a:t>Here C_ID is the primary key of the Case entity set.  Date attribute tells about the day when the first hearing of case was started. Type is highest charge against the defendant(for e.g., if the defendant is accused of both murder and robbery, value of Type will be murder). Status is used to represent whether the case is pending or resolved.</a:t>
            </a: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r>
              <a:rPr lang="en-US" sz="3600" b="1" dirty="0">
                <a:latin typeface="Helvetica"/>
                <a:ea typeface="+mn-lt"/>
                <a:cs typeface="+mn-lt"/>
              </a:rPr>
              <a:t>REPORT</a:t>
            </a:r>
            <a:endParaRPr lang="en-US" sz="3600">
              <a:latin typeface="Helvetica"/>
              <a:ea typeface="+mn-lt"/>
              <a:cs typeface="+mn-lt"/>
            </a:endParaRPr>
          </a:p>
          <a:p>
            <a:pPr>
              <a:lnSpc>
                <a:spcPct val="90000"/>
              </a:lnSpc>
              <a:spcBef>
                <a:spcPts val="1000"/>
              </a:spcBef>
            </a:pPr>
            <a:r>
              <a:rPr lang="en-US" sz="3600" dirty="0">
                <a:latin typeface="Helvetica"/>
                <a:ea typeface="+mn-lt"/>
                <a:cs typeface="+mn-lt"/>
              </a:rPr>
              <a:t>(</a:t>
            </a:r>
            <a:r>
              <a:rPr lang="en-US" sz="3600" u="sng" dirty="0">
                <a:latin typeface="Helvetica"/>
                <a:ea typeface="+mn-lt"/>
                <a:cs typeface="+mn-lt"/>
              </a:rPr>
              <a:t>R_ID</a:t>
            </a:r>
            <a:r>
              <a:rPr lang="en-US" sz="3600" dirty="0">
                <a:latin typeface="Helvetica"/>
                <a:ea typeface="+mn-lt"/>
                <a:cs typeface="+mn-lt"/>
              </a:rPr>
              <a:t>, Date, Location, Police Station, </a:t>
            </a:r>
            <a:r>
              <a:rPr lang="en-US" sz="3600" dirty="0" err="1">
                <a:latin typeface="Helvetica"/>
                <a:ea typeface="+mn-lt"/>
                <a:cs typeface="+mn-lt"/>
              </a:rPr>
              <a:t>Incharge</a:t>
            </a:r>
            <a:r>
              <a:rPr lang="en-US" sz="3600" dirty="0">
                <a:latin typeface="Helvetica"/>
                <a:ea typeface="+mn-lt"/>
                <a:cs typeface="+mn-lt"/>
              </a:rPr>
              <a:t>,  Complainant)</a:t>
            </a:r>
          </a:p>
          <a:p>
            <a:pPr marL="285750" indent="-285750">
              <a:lnSpc>
                <a:spcPct val="90000"/>
              </a:lnSpc>
              <a:spcBef>
                <a:spcPts val="1000"/>
              </a:spcBef>
              <a:buFont typeface="Arial"/>
              <a:buChar char="•"/>
            </a:pPr>
            <a:r>
              <a:rPr lang="en-US" sz="3600" dirty="0">
                <a:latin typeface="Helvetica"/>
                <a:ea typeface="+mn-lt"/>
                <a:cs typeface="+mn-lt"/>
              </a:rPr>
              <a:t>R_ID is the primary key of Report entity set. Location is the nearest landmark to the incident. Other attributes give detailed information about the report.</a:t>
            </a:r>
          </a:p>
          <a:p>
            <a:pPr marL="285750" indent="-285750">
              <a:lnSpc>
                <a:spcPct val="90000"/>
              </a:lnSpc>
              <a:spcBef>
                <a:spcPts val="1000"/>
              </a:spcBef>
              <a:buFont typeface="Arial"/>
              <a:buChar char="•"/>
            </a:pPr>
            <a:endParaRPr lang="en-US" sz="3600" dirty="0">
              <a:latin typeface="Helvetica"/>
              <a:ea typeface="+mn-lt"/>
              <a:cs typeface="+mn-lt"/>
            </a:endParaRP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buFont typeface="Wingdings"/>
              <a:buChar char="Ø"/>
            </a:pPr>
            <a:endParaRPr lang="en-US" sz="3600" dirty="0">
              <a:latin typeface="Helvetica"/>
              <a:cs typeface="Arial"/>
            </a:endParaRPr>
          </a:p>
        </p:txBody>
      </p:sp>
    </p:spTree>
    <p:extLst>
      <p:ext uri="{BB962C8B-B14F-4D97-AF65-F5344CB8AC3E}">
        <p14:creationId xmlns:p14="http://schemas.microsoft.com/office/powerpoint/2010/main" val="3554343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7369935" y="552182"/>
            <a:ext cx="425646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1236372" y="1421794"/>
            <a:ext cx="16523594" cy="74717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dirty="0">
                <a:latin typeface="Helvetica"/>
                <a:ea typeface="+mn-lt"/>
                <a:cs typeface="+mn-lt"/>
              </a:rPr>
              <a:t>LAWYER</a:t>
            </a:r>
            <a:endParaRPr lang="en-US" sz="3600" dirty="0">
              <a:latin typeface="Helvetica"/>
              <a:ea typeface="+mn-lt"/>
              <a:cs typeface="+mn-lt"/>
            </a:endParaRPr>
          </a:p>
          <a:p>
            <a:pPr>
              <a:lnSpc>
                <a:spcPct val="90000"/>
              </a:lnSpc>
              <a:spcBef>
                <a:spcPts val="1000"/>
              </a:spcBef>
            </a:pPr>
            <a:r>
              <a:rPr lang="en-US" sz="3600" dirty="0">
                <a:latin typeface="Helvetica"/>
                <a:ea typeface="+mn-lt"/>
                <a:cs typeface="+mn-lt"/>
              </a:rPr>
              <a:t>(</a:t>
            </a:r>
            <a:r>
              <a:rPr lang="en-US" sz="3600" u="sng" dirty="0">
                <a:latin typeface="Helvetica"/>
                <a:ea typeface="+mn-lt"/>
                <a:cs typeface="+mn-lt"/>
              </a:rPr>
              <a:t>L_ID</a:t>
            </a:r>
            <a:r>
              <a:rPr lang="en-US" sz="3600" dirty="0">
                <a:latin typeface="Helvetica"/>
                <a:ea typeface="+mn-lt"/>
                <a:cs typeface="+mn-lt"/>
              </a:rPr>
              <a:t>, Name, </a:t>
            </a:r>
            <a:r>
              <a:rPr lang="en-US" sz="3600" dirty="0" err="1">
                <a:latin typeface="Helvetica"/>
                <a:ea typeface="+mn-lt"/>
                <a:cs typeface="+mn-lt"/>
              </a:rPr>
              <a:t>No_of_cases</a:t>
            </a:r>
            <a:r>
              <a:rPr lang="en-US" sz="3600" dirty="0">
                <a:latin typeface="Helvetica"/>
                <a:ea typeface="+mn-lt"/>
                <a:cs typeface="+mn-lt"/>
              </a:rPr>
              <a:t>,  </a:t>
            </a:r>
            <a:r>
              <a:rPr lang="en-US" sz="3600" dirty="0" err="1">
                <a:latin typeface="Helvetica"/>
                <a:ea typeface="+mn-lt"/>
                <a:cs typeface="+mn-lt"/>
              </a:rPr>
              <a:t>Firm_name</a:t>
            </a:r>
            <a:r>
              <a:rPr lang="en-US" sz="3600" dirty="0">
                <a:latin typeface="Helvetica"/>
                <a:ea typeface="+mn-lt"/>
                <a:cs typeface="+mn-lt"/>
              </a:rPr>
              <a:t>, Position, Charge)</a:t>
            </a:r>
          </a:p>
          <a:p>
            <a:pPr marL="285750" indent="-285750">
              <a:lnSpc>
                <a:spcPct val="90000"/>
              </a:lnSpc>
              <a:spcBef>
                <a:spcPts val="1000"/>
              </a:spcBef>
              <a:buFont typeface="Arial"/>
              <a:buChar char="•"/>
            </a:pPr>
            <a:r>
              <a:rPr lang="en-US" sz="3600" dirty="0">
                <a:latin typeface="Helvetica"/>
                <a:ea typeface="+mn-lt"/>
                <a:cs typeface="+mn-lt"/>
              </a:rPr>
              <a:t>L_ID is the registered license number of the lawyer and the primary key in this set. </a:t>
            </a:r>
            <a:r>
              <a:rPr lang="en-US" sz="3600" dirty="0" err="1">
                <a:latin typeface="Helvetica"/>
                <a:ea typeface="+mn-lt"/>
                <a:cs typeface="+mn-lt"/>
              </a:rPr>
              <a:t>No_of_cases</a:t>
            </a:r>
            <a:r>
              <a:rPr lang="en-US" sz="3600" dirty="0">
                <a:latin typeface="Helvetica"/>
                <a:ea typeface="+mn-lt"/>
                <a:cs typeface="+mn-lt"/>
              </a:rPr>
              <a:t> tells about the number of cases fought by a particular lawyer. Other attributes give information about employment details of the lawyer.</a:t>
            </a: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r>
              <a:rPr lang="en-US" sz="3600" b="1" dirty="0">
                <a:latin typeface="Helvetica"/>
                <a:ea typeface="+mn-lt"/>
                <a:cs typeface="+mn-lt"/>
              </a:rPr>
              <a:t>DECISION</a:t>
            </a:r>
            <a:endParaRPr lang="en-US" sz="3600" dirty="0">
              <a:latin typeface="Helvetica"/>
              <a:ea typeface="+mn-lt"/>
              <a:cs typeface="+mn-lt"/>
            </a:endParaRPr>
          </a:p>
          <a:p>
            <a:pPr>
              <a:lnSpc>
                <a:spcPct val="90000"/>
              </a:lnSpc>
              <a:spcBef>
                <a:spcPts val="1000"/>
              </a:spcBef>
            </a:pPr>
            <a:r>
              <a:rPr lang="en-US" sz="3600" dirty="0">
                <a:latin typeface="Helvetica"/>
                <a:ea typeface="+mn-lt"/>
                <a:cs typeface="+mn-lt"/>
              </a:rPr>
              <a:t>(</a:t>
            </a:r>
            <a:r>
              <a:rPr lang="en-US" sz="3600" dirty="0" err="1">
                <a:latin typeface="Helvetica"/>
                <a:ea typeface="+mn-lt"/>
                <a:cs typeface="+mn-lt"/>
              </a:rPr>
              <a:t>Judge_name</a:t>
            </a:r>
            <a:r>
              <a:rPr lang="en-US" sz="3600" dirty="0">
                <a:latin typeface="Helvetica"/>
                <a:ea typeface="+mn-lt"/>
                <a:cs typeface="+mn-lt"/>
              </a:rPr>
              <a:t>, Date, Sentence)</a:t>
            </a:r>
          </a:p>
          <a:p>
            <a:pPr marL="285750" indent="-285750">
              <a:lnSpc>
                <a:spcPct val="90000"/>
              </a:lnSpc>
              <a:spcBef>
                <a:spcPts val="1000"/>
              </a:spcBef>
              <a:buFont typeface="Arial"/>
              <a:buChar char="•"/>
            </a:pPr>
            <a:r>
              <a:rPr lang="en-US" sz="3600" dirty="0">
                <a:latin typeface="Helvetica"/>
                <a:ea typeface="+mn-lt"/>
                <a:cs typeface="+mn-lt"/>
              </a:rPr>
              <a:t>It is a weak entity set identified by the strong entity set Case because there is no existence of a decision without a case. It gives information about the result of the case. </a:t>
            </a:r>
            <a:r>
              <a:rPr lang="en-US" sz="3600" dirty="0" err="1">
                <a:latin typeface="Helvetica"/>
                <a:ea typeface="+mn-lt"/>
                <a:cs typeface="+mn-lt"/>
              </a:rPr>
              <a:t>Judge_name</a:t>
            </a:r>
            <a:r>
              <a:rPr lang="en-US" sz="3600" dirty="0">
                <a:latin typeface="Helvetica"/>
                <a:ea typeface="+mn-lt"/>
                <a:cs typeface="+mn-lt"/>
              </a:rPr>
              <a:t> is the name of the chief judge who will decide the verdict. Sentence is the final verdict of the case. </a:t>
            </a:r>
          </a:p>
          <a:p>
            <a:pPr marL="571500" indent="-571500">
              <a:lnSpc>
                <a:spcPct val="90000"/>
              </a:lnSpc>
              <a:spcBef>
                <a:spcPts val="1000"/>
              </a:spcBef>
              <a:buFont typeface="Wingdings"/>
              <a:buChar char="Ø"/>
            </a:pPr>
            <a:endParaRPr lang="en-US" sz="3600" b="1" dirty="0">
              <a:latin typeface="Helvetica"/>
              <a:cs typeface="Calibri"/>
            </a:endParaRPr>
          </a:p>
        </p:txBody>
      </p:sp>
    </p:spTree>
    <p:extLst>
      <p:ext uri="{BB962C8B-B14F-4D97-AF65-F5344CB8AC3E}">
        <p14:creationId xmlns:p14="http://schemas.microsoft.com/office/powerpoint/2010/main" val="721838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6F0BF931-6021-B6E0-6AFD-89A03EE4FD0A}"/>
              </a:ext>
            </a:extLst>
          </p:cNvPr>
          <p:cNvSpPr/>
          <p:nvPr/>
        </p:nvSpPr>
        <p:spPr>
          <a:xfrm>
            <a:off x="0" y="9332704"/>
            <a:ext cx="18288000" cy="954405"/>
          </a:xfrm>
          <a:custGeom>
            <a:avLst/>
            <a:gdLst/>
            <a:ahLst/>
            <a:cxnLst/>
            <a:rect l="l" t="t" r="r" b="b"/>
            <a:pathLst>
              <a:path w="18288000" h="954404">
                <a:moveTo>
                  <a:pt x="18288000" y="63073"/>
                </a:moveTo>
                <a:lnTo>
                  <a:pt x="18288000" y="954294"/>
                </a:lnTo>
                <a:lnTo>
                  <a:pt x="0" y="954294"/>
                </a:lnTo>
                <a:lnTo>
                  <a:pt x="0" y="0"/>
                </a:lnTo>
                <a:lnTo>
                  <a:pt x="18246996" y="0"/>
                </a:lnTo>
                <a:lnTo>
                  <a:pt x="18288000" y="63073"/>
                </a:lnTo>
                <a:close/>
              </a:path>
            </a:pathLst>
          </a:custGeom>
          <a:solidFill>
            <a:srgbClr val="52525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A346EDD1-4399-DCC4-BE99-4FF565C7DF4A}"/>
              </a:ext>
            </a:extLst>
          </p:cNvPr>
          <p:cNvSpPr txBox="1"/>
          <p:nvPr/>
        </p:nvSpPr>
        <p:spPr>
          <a:xfrm>
            <a:off x="7369935" y="552182"/>
            <a:ext cx="425646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FF3B00"/>
              </a:solidFill>
              <a:latin typeface="Verdana"/>
              <a:ea typeface="Verdana"/>
            </a:endParaRPr>
          </a:p>
        </p:txBody>
      </p:sp>
      <p:sp>
        <p:nvSpPr>
          <p:cNvPr id="4" name="TextBox 3">
            <a:extLst>
              <a:ext uri="{FF2B5EF4-FFF2-40B4-BE49-F238E27FC236}">
                <a16:creationId xmlns:a16="http://schemas.microsoft.com/office/drawing/2014/main" id="{4B8C7B08-93DB-DF51-7739-6F81554DFD22}"/>
              </a:ext>
            </a:extLst>
          </p:cNvPr>
          <p:cNvSpPr txBox="1"/>
          <p:nvPr/>
        </p:nvSpPr>
        <p:spPr>
          <a:xfrm>
            <a:off x="1236372" y="1656657"/>
            <a:ext cx="16523594" cy="64745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90000"/>
              </a:lnSpc>
              <a:spcBef>
                <a:spcPts val="1000"/>
              </a:spcBef>
              <a:buFont typeface="Wingdings"/>
              <a:buChar char="Ø"/>
            </a:pPr>
            <a:r>
              <a:rPr lang="en-US" sz="3600" b="1" dirty="0">
                <a:latin typeface="Helvetica"/>
                <a:ea typeface="+mn-lt"/>
                <a:cs typeface="+mn-lt"/>
              </a:rPr>
              <a:t>VICTIM</a:t>
            </a:r>
            <a:endParaRPr lang="en-US" sz="3600" dirty="0">
              <a:latin typeface="Helvetica"/>
              <a:ea typeface="+mn-lt"/>
              <a:cs typeface="+mn-lt"/>
            </a:endParaRPr>
          </a:p>
          <a:p>
            <a:pPr>
              <a:lnSpc>
                <a:spcPct val="90000"/>
              </a:lnSpc>
              <a:spcBef>
                <a:spcPts val="1000"/>
              </a:spcBef>
            </a:pPr>
            <a:r>
              <a:rPr lang="en-US" sz="3600" dirty="0">
                <a:latin typeface="Helvetica"/>
                <a:ea typeface="+mn-lt"/>
                <a:cs typeface="+mn-lt"/>
              </a:rPr>
              <a:t>(</a:t>
            </a:r>
            <a:r>
              <a:rPr lang="en-US" sz="3600" u="sng" dirty="0">
                <a:latin typeface="Helvetica"/>
                <a:ea typeface="+mn-lt"/>
                <a:cs typeface="+mn-lt"/>
              </a:rPr>
              <a:t>Name, Dob,</a:t>
            </a:r>
            <a:r>
              <a:rPr lang="en-US" sz="3600" dirty="0">
                <a:latin typeface="Helvetica"/>
                <a:ea typeface="+mn-lt"/>
                <a:cs typeface="+mn-lt"/>
              </a:rPr>
              <a:t> Gender)</a:t>
            </a:r>
          </a:p>
          <a:p>
            <a:pPr marL="285750" indent="-285750">
              <a:lnSpc>
                <a:spcPct val="90000"/>
              </a:lnSpc>
              <a:spcBef>
                <a:spcPts val="1000"/>
              </a:spcBef>
              <a:buFont typeface="Arial"/>
              <a:buChar char="•"/>
            </a:pPr>
            <a:r>
              <a:rPr lang="en-US" sz="3600" dirty="0">
                <a:latin typeface="Helvetica"/>
                <a:ea typeface="+mn-lt"/>
                <a:cs typeface="+mn-lt"/>
              </a:rPr>
              <a:t>Name and Dob is the composite primary key of this entity set as per our assumption discussed in the beginning. It tells about the victims  of the case.</a:t>
            </a:r>
          </a:p>
          <a:p>
            <a:pPr marL="285750" indent="-285750">
              <a:lnSpc>
                <a:spcPct val="90000"/>
              </a:lnSpc>
              <a:spcBef>
                <a:spcPts val="1000"/>
              </a:spcBef>
              <a:buFont typeface="Arial"/>
              <a:buChar char="•"/>
            </a:pPr>
            <a:endParaRPr lang="en-US" sz="3600" dirty="0">
              <a:latin typeface="Helvetica"/>
              <a:ea typeface="+mn-lt"/>
              <a:cs typeface="+mn-lt"/>
            </a:endParaRPr>
          </a:p>
          <a:p>
            <a:pPr marL="571500" indent="-571500">
              <a:lnSpc>
                <a:spcPct val="90000"/>
              </a:lnSpc>
              <a:spcBef>
                <a:spcPts val="1000"/>
              </a:spcBef>
              <a:buFont typeface="Wingdings"/>
              <a:buChar char="Ø"/>
            </a:pPr>
            <a:r>
              <a:rPr lang="en-US" sz="3600" b="1" dirty="0">
                <a:latin typeface="Helvetica"/>
                <a:ea typeface="+mn-lt"/>
                <a:cs typeface="+mn-lt"/>
              </a:rPr>
              <a:t>GUILTY</a:t>
            </a:r>
            <a:endParaRPr lang="en-US" sz="3600" dirty="0">
              <a:latin typeface="Helvetica"/>
              <a:ea typeface="+mn-lt"/>
              <a:cs typeface="+mn-lt"/>
            </a:endParaRPr>
          </a:p>
          <a:p>
            <a:pPr>
              <a:lnSpc>
                <a:spcPct val="90000"/>
              </a:lnSpc>
              <a:spcBef>
                <a:spcPts val="1000"/>
              </a:spcBef>
            </a:pPr>
            <a:r>
              <a:rPr lang="en-US" sz="3600" dirty="0">
                <a:latin typeface="Helvetica"/>
                <a:ea typeface="+mn-lt"/>
                <a:cs typeface="+mn-lt"/>
              </a:rPr>
              <a:t>(</a:t>
            </a:r>
            <a:r>
              <a:rPr lang="en-US" sz="3600" u="sng" dirty="0">
                <a:latin typeface="Helvetica"/>
                <a:ea typeface="+mn-lt"/>
                <a:cs typeface="+mn-lt"/>
              </a:rPr>
              <a:t>Name, Dob</a:t>
            </a:r>
            <a:r>
              <a:rPr lang="en-US" sz="3600" dirty="0">
                <a:latin typeface="Helvetica"/>
                <a:ea typeface="+mn-lt"/>
                <a:cs typeface="+mn-lt"/>
              </a:rPr>
              <a:t>, History, Juvenile, Gender)</a:t>
            </a:r>
          </a:p>
          <a:p>
            <a:pPr marL="285750" indent="-285750">
              <a:lnSpc>
                <a:spcPct val="90000"/>
              </a:lnSpc>
              <a:spcBef>
                <a:spcPts val="1000"/>
              </a:spcBef>
              <a:buFont typeface="Arial"/>
              <a:buChar char="•"/>
            </a:pPr>
            <a:r>
              <a:rPr lang="en-US" sz="3600" dirty="0">
                <a:latin typeface="Helvetica"/>
                <a:ea typeface="+mn-lt"/>
                <a:cs typeface="+mn-lt"/>
              </a:rPr>
              <a:t>Similar to Victim entity set, Name and Dob is the composite primary key of this entity set. History tells about the number of years the  person was in jail. Juvenile decides whether the convicted is tried as an adult or child.</a:t>
            </a:r>
          </a:p>
          <a:p>
            <a:pPr marL="571500" indent="-571500">
              <a:lnSpc>
                <a:spcPct val="90000"/>
              </a:lnSpc>
              <a:spcBef>
                <a:spcPts val="1000"/>
              </a:spcBef>
              <a:buFont typeface="Wingdings"/>
              <a:buChar char="Ø"/>
            </a:pPr>
            <a:endParaRPr lang="en-US" sz="3600" b="1" dirty="0">
              <a:latin typeface="Helvetica"/>
              <a:cs typeface="Calibri"/>
            </a:endParaRPr>
          </a:p>
        </p:txBody>
      </p:sp>
    </p:spTree>
    <p:extLst>
      <p:ext uri="{BB962C8B-B14F-4D97-AF65-F5344CB8AC3E}">
        <p14:creationId xmlns:p14="http://schemas.microsoft.com/office/powerpoint/2010/main" val="1656699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54</Slides>
  <Notes>2</Notes>
  <HiddenSlides>0</HiddenSlide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Office Theme</vt:lpstr>
      <vt:lpstr>Office Theme</vt:lpstr>
      <vt:lpstr>TEAM MEMBERS</vt:lpstr>
      <vt:lpstr>CONTENTS</vt:lpstr>
      <vt:lpstr>Overview</vt:lpstr>
      <vt:lpstr>E-R Diagrams</vt:lpstr>
      <vt:lpstr>PowerPoint Presentation</vt:lpstr>
      <vt:lpstr>Assumptions</vt:lpstr>
      <vt:lpstr>PowerPoint Presentation</vt:lpstr>
      <vt:lpstr>PowerPoint Presentation</vt:lpstr>
      <vt:lpstr>PowerPoint Presentation</vt:lpstr>
      <vt:lpstr>PowerPoint Presentation</vt:lpstr>
      <vt:lpstr>PowerPoint Presentation</vt:lpstr>
      <vt:lpstr>PowerPoint Presentation</vt:lpstr>
      <vt:lpstr>Converting E-R Diagram to Schemas and Removing Redundancies</vt:lpstr>
      <vt:lpstr>PowerPoint Presentation</vt:lpstr>
      <vt:lpstr>PowerPoint Presentation</vt:lpstr>
      <vt:lpstr>PowerPoint Presentation</vt:lpstr>
      <vt:lpstr>PowerPoint Presentation</vt:lpstr>
      <vt:lpstr>PowerPoint Presentation</vt:lpstr>
      <vt:lpstr>Functional Dependencies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Tables and their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Queries</vt:lpstr>
      <vt:lpstr>PowerPoint Presentation</vt:lpstr>
      <vt:lpstr>PowerPoint Presentation</vt:lpstr>
      <vt:lpstr>PowerPoint Presentation</vt:lpstr>
      <vt:lpstr>PowerPoint Presentation</vt:lpstr>
      <vt:lpstr>PowerPoint Presentation</vt:lpstr>
      <vt:lpstr>RELAX Queries</vt:lpstr>
      <vt:lpstr>PowerPoint Presentation</vt:lpstr>
      <vt:lpstr>PowerPoint Presentation</vt:lpstr>
      <vt:lpstr>PowerPoint Presentation</vt:lpstr>
      <vt:lpstr>PowerPoint Presentation</vt:lpstr>
      <vt:lpstr>PowerPoint Presentation</vt:lpstr>
      <vt:lpstr>Thank You Very Much!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design</dc:title>
  <dc:creator>Aryan Dhull</dc:creator>
  <cp:keywords>DAFO73yaGec,BAE3kO3PP0Y</cp:keywords>
  <cp:revision>492</cp:revision>
  <dcterms:created xsi:type="dcterms:W3CDTF">2022-10-13T16:19:14Z</dcterms:created>
  <dcterms:modified xsi:type="dcterms:W3CDTF">2022-11-14T07:33:55Z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2022-10-13T00:00:00Z</vt:filetime>
  </property>
  <property fmtid="{D5CDD505-2E9C-101B-9397-08002B2CF9AE}" pid="3" name="Creator">
    <vt:lpwstr>Canva</vt:lpwstr>
  </property>
  <property fmtid="{D5CDD505-2E9C-101B-9397-08002B2CF9AE}" pid="4" name="LastSaved">
    <vt:filetime>2022-10-13T00:00:00Z</vt:filetime>
  </property>
</Properties>
</file>